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8" r:id="rId3"/>
    <p:sldId id="258" r:id="rId4"/>
    <p:sldId id="267" r:id="rId5"/>
    <p:sldId id="274" r:id="rId6"/>
    <p:sldId id="278" r:id="rId7"/>
    <p:sldId id="275" r:id="rId8"/>
    <p:sldId id="276" r:id="rId9"/>
    <p:sldId id="279" r:id="rId10"/>
    <p:sldId id="277" r:id="rId11"/>
    <p:sldId id="269" r:id="rId12"/>
    <p:sldId id="270" r:id="rId13"/>
    <p:sldId id="271" r:id="rId14"/>
    <p:sldId id="280" r:id="rId15"/>
    <p:sldId id="272" r:id="rId16"/>
    <p:sldId id="273" r:id="rId17"/>
    <p:sldId id="266" r:id="rId1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01D06"/>
    <a:srgbClr val="000000"/>
    <a:srgbClr val="F4B183"/>
    <a:srgbClr val="FFD9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F4FA64C-70DF-40D0-8EBA-57A80FAE30DD}" v="813" dt="2023-06-11T15:36:24.45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100" d="100"/>
          <a:sy n="100" d="100"/>
        </p:scale>
        <p:origin x="7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EFAE15-E57D-7784-C7ED-0013E633F0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221DC16-E537-CEFF-DD3A-E90E0010D8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397BD29-2F46-8949-1B95-8C3800ED9E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34B9B3-38B7-4780-AA81-FDD2585E814F}" type="datetimeFigureOut">
              <a:rPr lang="ko-KR" altLang="en-US" smtClean="0"/>
              <a:t>2023-06-23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AF0F53C-B312-78F4-FB35-9932E2203C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80067B0-6445-1942-B020-524BC0A34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ED410-6161-4D69-8ED4-EAA173C571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82071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8E02BE-93A5-6E21-220C-D169B0C6B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D3B366D-2FB5-3A74-3EEE-C92DF2DDD3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567D3E2-4DD4-8824-ED19-4E34950CC9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34B9B3-38B7-4780-AA81-FDD2585E814F}" type="datetimeFigureOut">
              <a:rPr lang="ko-KR" altLang="en-US" smtClean="0"/>
              <a:t>2023-06-23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891B1A-A460-76DF-90EA-DB99BE9FB8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5DC8A34-ADEC-695C-4EE7-90CBD9E6DA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ED410-6161-4D69-8ED4-EAA173C571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77592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23B4DD7-7D7D-B9D7-C49D-D8B87E37291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DEF0E9E-C325-2530-E6EA-3DE98645CC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B04D5C3-3D5C-A6B6-EB67-E18026FCC2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34B9B3-38B7-4780-AA81-FDD2585E814F}" type="datetimeFigureOut">
              <a:rPr lang="ko-KR" altLang="en-US" smtClean="0"/>
              <a:t>2023-06-23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9680DC1-DCB1-7FDE-36ED-459CCB9D0C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8B3CB34-295D-D9C3-2C56-7491014F3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ED410-6161-4D69-8ED4-EAA173C571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71617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DE14A5-53DD-474C-20F0-DE4F52D46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05403E1-CF44-8C07-CA27-89DFEEDA65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65C6E80-8876-A01F-A089-8394EB3D3E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34B9B3-38B7-4780-AA81-FDD2585E814F}" type="datetimeFigureOut">
              <a:rPr lang="ko-KR" altLang="en-US" smtClean="0"/>
              <a:t>2023-06-23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C7573DF-F060-1ED3-CD64-4F441A350C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E6A3C2E-CAEA-40E5-D6E1-491B7AA0C1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ED410-6161-4D69-8ED4-EAA173C571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19855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68256B-CDF4-6FB9-AE61-67699942FB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F5434B8-79F6-5EF0-0243-9DF4153E94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5AF1DB2-1E96-7894-DE96-6DD5CCD21C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34B9B3-38B7-4780-AA81-FDD2585E814F}" type="datetimeFigureOut">
              <a:rPr lang="ko-KR" altLang="en-US" smtClean="0"/>
              <a:t>2023-06-23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E17CF5D-8FC8-B8C4-0D0B-B8D8E91585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9355750-D183-4AE5-AEFA-A542790FE2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ED410-6161-4D69-8ED4-EAA173C571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3885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A802E8-909E-24DE-C6D3-29CE210F9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E375C7E-4FEE-80BE-2D97-1363CD7FB2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26F0F44-CCB2-141E-D5FB-726FC032E2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204582C-C6EB-7D86-DA6F-9C062A0D0D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34B9B3-38B7-4780-AA81-FDD2585E814F}" type="datetimeFigureOut">
              <a:rPr lang="ko-KR" altLang="en-US" smtClean="0"/>
              <a:t>2023-06-23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7D82A90-0A94-46AB-553F-16AE2E66D8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872155B-9BC0-6253-7280-D3B7CAC68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ED410-6161-4D69-8ED4-EAA173C571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29675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C4547C-58AD-6921-F19D-4E32891079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6AE2F52-8227-0834-7123-A85B5B39F0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5A1AC8A-A283-C304-2A92-8D9F2E9579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89E39BC-A32E-8D92-2FD0-093CD066A5A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6D1D580-0E81-EB4D-C85D-528D7796661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C3F3485-2DF5-A74E-DD0C-F3CC8FE189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34B9B3-38B7-4780-AA81-FDD2585E814F}" type="datetimeFigureOut">
              <a:rPr lang="ko-KR" altLang="en-US" smtClean="0"/>
              <a:t>2023-06-23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67E4599-1978-9944-E17E-1870EAEF13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B69B5C8-D9C5-5AFE-4F02-9BFF58CF2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ED410-6161-4D69-8ED4-EAA173C571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72886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73DB97-7C17-6425-D17D-83DA99BFA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F2C79AC-7FA2-CCDB-173A-966B58C99D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34B9B3-38B7-4780-AA81-FDD2585E814F}" type="datetimeFigureOut">
              <a:rPr lang="ko-KR" altLang="en-US" smtClean="0"/>
              <a:t>2023-06-23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C6CCA57-BC41-085C-E743-E39BC3471D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81C15B2-F6D3-5BDE-E506-EBB8EDC20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ED410-6161-4D69-8ED4-EAA173C571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61746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7878E04-50FB-80D3-4679-A2A53F460E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34B9B3-38B7-4780-AA81-FDD2585E814F}" type="datetimeFigureOut">
              <a:rPr lang="ko-KR" altLang="en-US" smtClean="0"/>
              <a:t>2023-06-23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59E318E-B310-10EB-4ED3-B1218A947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A5DE827-43E3-0A66-3138-9315A44BE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ED410-6161-4D69-8ED4-EAA173C571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65793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6DEFD9-B560-35DC-D21F-A622E924F8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4964570-6E4E-263B-3D25-9C2D97F7E9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344DDE9-0CBC-C0E9-6FAD-0063B7B8F0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B34D59D-FB1D-5385-6516-6FA5C8F52B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34B9B3-38B7-4780-AA81-FDD2585E814F}" type="datetimeFigureOut">
              <a:rPr lang="ko-KR" altLang="en-US" smtClean="0"/>
              <a:t>2023-06-23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9BECFAB-13DC-3729-0CFD-7B301D5075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663EBBA-DB28-4F78-66E1-EE22B094C6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ED410-6161-4D69-8ED4-EAA173C571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67748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6D0A9A-C12E-5532-F0D1-DEDD349FAD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8695C50-EABB-59F8-493A-2C0CA4B751F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F28019F-0050-33FA-E47B-2FB59AC41A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0883E64-6325-DEEB-A07E-47411F41C3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34B9B3-38B7-4780-AA81-FDD2585E814F}" type="datetimeFigureOut">
              <a:rPr lang="ko-KR" altLang="en-US" smtClean="0"/>
              <a:t>2023-06-23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D70E6B0-D5EF-2992-EF0F-6FEB22EE1E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3F74433-FC31-414E-1BD8-6A33AA697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5ED410-6161-4D69-8ED4-EAA173C571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13150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60E61CF-989D-13A2-8592-D1473C07C7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AAD235F-2969-9EA3-54EC-8178FEC10C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2E5DCD8-707C-8086-65BA-9CFA01920D0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34B9B3-38B7-4780-AA81-FDD2585E814F}" type="datetimeFigureOut">
              <a:rPr lang="ko-KR" altLang="en-US" smtClean="0"/>
              <a:t>2023-06-23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FDE6B29-B1B8-2364-0205-B2847BCF73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0E5DBB3-FA68-A194-7968-DA5F122CBB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5ED410-6161-4D69-8ED4-EAA173C571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83831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40">
          <a:fgClr>
            <a:schemeClr val="accent6">
              <a:lumMod val="75000"/>
            </a:schemeClr>
          </a:fgClr>
          <a:bgClr>
            <a:schemeClr val="tx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9C035403-7D70-9E1A-FE55-3CB50428E299}"/>
              </a:ext>
            </a:extLst>
          </p:cNvPr>
          <p:cNvSpPr/>
          <p:nvPr/>
        </p:nvSpPr>
        <p:spPr>
          <a:xfrm>
            <a:off x="2367304" y="2076502"/>
            <a:ext cx="7257524" cy="3054767"/>
          </a:xfrm>
          <a:prstGeom prst="roundRect">
            <a:avLst>
              <a:gd name="adj" fmla="val 2132"/>
            </a:avLst>
          </a:prstGeom>
          <a:solidFill>
            <a:schemeClr val="accent2">
              <a:lumMod val="50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5D4F60A-9343-C530-E4C4-C11A65F3235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>
                <a:ea typeface="맑은 고딕"/>
              </a:rPr>
              <a:t>키위 키우기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DD0DC0E-CABB-B5E1-6ED8-2F9844955AC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>
                <a:ea typeface="맑은 고딕"/>
              </a:rPr>
              <a:t>팀 이름 : 피기</a:t>
            </a:r>
            <a:endParaRPr lang="ko-KR" altLang="en-US" dirty="0">
              <a:ea typeface="맑은 고딕" panose="020B0503020000020004" pitchFamily="34" charset="-127"/>
            </a:endParaRPr>
          </a:p>
          <a:p>
            <a:r>
              <a:rPr lang="ko-KR" altLang="en-US" dirty="0">
                <a:ea typeface="맑은 고딕"/>
              </a:rPr>
              <a:t>팀원 : 전태현, </a:t>
            </a:r>
            <a:r>
              <a:rPr lang="ko-KR" altLang="en-US" dirty="0" err="1">
                <a:ea typeface="맑은 고딕"/>
              </a:rPr>
              <a:t>성학현</a:t>
            </a:r>
            <a:r>
              <a:rPr lang="ko-KR" altLang="en-US" dirty="0">
                <a:ea typeface="맑은 고딕"/>
              </a:rPr>
              <a:t>, 이지은, 박지현, 이재현</a:t>
            </a:r>
          </a:p>
        </p:txBody>
      </p:sp>
    </p:spTree>
    <p:extLst>
      <p:ext uri="{BB962C8B-B14F-4D97-AF65-F5344CB8AC3E}">
        <p14:creationId xmlns:p14="http://schemas.microsoft.com/office/powerpoint/2010/main" val="40356377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63A55BB5-D436-6FCA-08A0-7A3C6CB10D26}"/>
              </a:ext>
            </a:extLst>
          </p:cNvPr>
          <p:cNvSpPr/>
          <p:nvPr/>
        </p:nvSpPr>
        <p:spPr>
          <a:xfrm>
            <a:off x="431074" y="365125"/>
            <a:ext cx="11329851" cy="6127750"/>
          </a:xfrm>
          <a:prstGeom prst="roundRect">
            <a:avLst>
              <a:gd name="adj" fmla="val 2132"/>
            </a:avLst>
          </a:prstGeom>
          <a:solidFill>
            <a:schemeClr val="accent2">
              <a:lumMod val="50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36DF08B-AD51-BCDA-5CBC-C9AE86C106CF}"/>
              </a:ext>
            </a:extLst>
          </p:cNvPr>
          <p:cNvSpPr/>
          <p:nvPr/>
        </p:nvSpPr>
        <p:spPr>
          <a:xfrm>
            <a:off x="666073" y="505391"/>
            <a:ext cx="4088807" cy="104502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79322606-F950-F092-F92A-6ECE415C85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147" y="432886"/>
            <a:ext cx="4416352" cy="1325563"/>
          </a:xfrm>
        </p:spPr>
        <p:txBody>
          <a:bodyPr/>
          <a:lstStyle/>
          <a:p>
            <a:r>
              <a:rPr lang="ko-KR" altLang="en-US" dirty="0">
                <a:ea typeface="맑은 고딕"/>
              </a:rPr>
              <a:t>게임의 재미요소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94C6DBA-2036-E6D5-C3B1-7C81415CD6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8100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altLang="ko-KR" dirty="0">
              <a:solidFill>
                <a:srgbClr val="FFD966"/>
              </a:solidFill>
            </a:endParaRPr>
          </a:p>
          <a:p>
            <a:pPr marL="0" indent="0">
              <a:buNone/>
            </a:pPr>
            <a:endParaRPr lang="en-US" altLang="ko-KR" dirty="0">
              <a:solidFill>
                <a:srgbClr val="FFD966"/>
              </a:solidFill>
            </a:endParaRPr>
          </a:p>
          <a:p>
            <a:pPr marL="0" indent="0">
              <a:buNone/>
            </a:pPr>
            <a:r>
              <a:rPr lang="ko-KR" altLang="en-US" dirty="0">
                <a:solidFill>
                  <a:srgbClr val="FFD966"/>
                </a:solidFill>
              </a:rPr>
              <a:t>키위의 표정과 행동을 읽어 키위의 현재 필요한 것을 파악 해야함</a:t>
            </a:r>
            <a:endParaRPr lang="en-US" altLang="ko-KR" dirty="0">
              <a:solidFill>
                <a:srgbClr val="FFD966"/>
              </a:solidFill>
            </a:endParaRPr>
          </a:p>
        </p:txBody>
      </p:sp>
      <p:pic>
        <p:nvPicPr>
          <p:cNvPr id="4" name="그림 3" descr="부리, 새, 수생 조류, 갈매기과이(가) 표시된 사진&#10;&#10;자동 생성된 설명">
            <a:extLst>
              <a:ext uri="{FF2B5EF4-FFF2-40B4-BE49-F238E27FC236}">
                <a16:creationId xmlns:a16="http://schemas.microsoft.com/office/drawing/2014/main" id="{6E187A63-898F-2A95-2AB2-B362A49E3E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2578" y="568408"/>
            <a:ext cx="3281984" cy="5032375"/>
          </a:xfrm>
          <a:prstGeom prst="rect">
            <a:avLst/>
          </a:prstGeom>
        </p:spPr>
      </p:pic>
      <p:pic>
        <p:nvPicPr>
          <p:cNvPr id="6" name="그림 5" descr="수생 조류, 새, 부리, 일러스트레이션이(가) 표시된 사진&#10;&#10;자동 생성된 설명">
            <a:extLst>
              <a:ext uri="{FF2B5EF4-FFF2-40B4-BE49-F238E27FC236}">
                <a16:creationId xmlns:a16="http://schemas.microsoft.com/office/drawing/2014/main" id="{D7F54C60-63FD-A16D-9395-CB0F34A983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0184" y="191478"/>
            <a:ext cx="3483616" cy="534154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718FFB3-9004-555F-38C7-E8927ECDE6B2}"/>
              </a:ext>
            </a:extLst>
          </p:cNvPr>
          <p:cNvSpPr txBox="1"/>
          <p:nvPr/>
        </p:nvSpPr>
        <p:spPr>
          <a:xfrm>
            <a:off x="6552904" y="1139278"/>
            <a:ext cx="26345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D966"/>
                </a:solidFill>
              </a:rPr>
              <a:t>현재 </a:t>
            </a:r>
            <a:r>
              <a:rPr lang="en-US" altLang="ko-KR" dirty="0">
                <a:solidFill>
                  <a:srgbClr val="FFD966"/>
                </a:solidFill>
              </a:rPr>
              <a:t>9</a:t>
            </a:r>
            <a:r>
              <a:rPr lang="ko-KR" altLang="en-US" dirty="0">
                <a:solidFill>
                  <a:srgbClr val="FFD966"/>
                </a:solidFill>
              </a:rPr>
              <a:t>가지의 눈 종류가 있어요</a:t>
            </a:r>
            <a:r>
              <a:rPr lang="en-US" altLang="ko-KR" dirty="0">
                <a:solidFill>
                  <a:srgbClr val="FFD966"/>
                </a:solidFill>
              </a:rPr>
              <a:t>~</a:t>
            </a:r>
            <a:endParaRPr lang="en-US" dirty="0">
              <a:solidFill>
                <a:srgbClr val="FFD9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03816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63A55BB5-D436-6FCA-08A0-7A3C6CB10D26}"/>
              </a:ext>
            </a:extLst>
          </p:cNvPr>
          <p:cNvSpPr/>
          <p:nvPr/>
        </p:nvSpPr>
        <p:spPr>
          <a:xfrm>
            <a:off x="431074" y="365125"/>
            <a:ext cx="11329851" cy="6127750"/>
          </a:xfrm>
          <a:prstGeom prst="roundRect">
            <a:avLst>
              <a:gd name="adj" fmla="val 2132"/>
            </a:avLst>
          </a:prstGeom>
          <a:solidFill>
            <a:schemeClr val="accent2">
              <a:lumMod val="50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36DF08B-AD51-BCDA-5CBC-C9AE86C106CF}"/>
              </a:ext>
            </a:extLst>
          </p:cNvPr>
          <p:cNvSpPr/>
          <p:nvPr/>
        </p:nvSpPr>
        <p:spPr>
          <a:xfrm>
            <a:off x="666073" y="505391"/>
            <a:ext cx="4088807" cy="104502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79322606-F950-F092-F92A-6ECE415C85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6049" y="432886"/>
            <a:ext cx="4263830" cy="1325563"/>
          </a:xfrm>
        </p:spPr>
        <p:txBody>
          <a:bodyPr>
            <a:normAutofit/>
          </a:bodyPr>
          <a:lstStyle/>
          <a:p>
            <a:r>
              <a:rPr lang="ko-KR" altLang="en-US" sz="4000" dirty="0">
                <a:ea typeface="맑은 고딕"/>
              </a:rPr>
              <a:t>키위의 </a:t>
            </a:r>
            <a:r>
              <a:rPr lang="ko-KR" altLang="en-US" sz="4000">
                <a:ea typeface="맑은 고딕"/>
              </a:rPr>
              <a:t>생애 주기</a:t>
            </a:r>
            <a:endParaRPr lang="ko-KR" altLang="en-US" sz="4000" dirty="0">
              <a:ea typeface="맑은 고딕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94C6DBA-2036-E6D5-C3B1-7C81415CD6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ko-KR" altLang="en-US" dirty="0">
                <a:solidFill>
                  <a:schemeClr val="accent4">
                    <a:lumMod val="60000"/>
                    <a:lumOff val="40000"/>
                  </a:schemeClr>
                </a:solidFill>
                <a:ea typeface="맑은 고딕"/>
              </a:rPr>
              <a:t>키위는 다음과 같은 순환을 반복한다.</a:t>
            </a:r>
          </a:p>
          <a:p>
            <a:pPr marL="0" indent="0">
              <a:buNone/>
            </a:pPr>
            <a:endParaRPr lang="ko-KR" altLang="en-US" dirty="0">
              <a:solidFill>
                <a:schemeClr val="accent4">
                  <a:lumMod val="60000"/>
                  <a:lumOff val="40000"/>
                </a:schemeClr>
              </a:solidFill>
              <a:ea typeface="맑은 고딕"/>
            </a:endParaRPr>
          </a:p>
          <a:p>
            <a:pPr marL="0" indent="0">
              <a:buNone/>
            </a:pPr>
            <a:r>
              <a:rPr lang="ko-KR" altLang="en-US" dirty="0">
                <a:solidFill>
                  <a:schemeClr val="accent4">
                    <a:lumMod val="60000"/>
                    <a:lumOff val="40000"/>
                  </a:schemeClr>
                </a:solidFill>
                <a:ea typeface="맑은 고딕"/>
              </a:rPr>
              <a:t>                                            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19B2D7CB-87B1-41E8-47F5-8671A59497DC}"/>
              </a:ext>
            </a:extLst>
          </p:cNvPr>
          <p:cNvSpPr/>
          <p:nvPr/>
        </p:nvSpPr>
        <p:spPr>
          <a:xfrm>
            <a:off x="924393" y="2623278"/>
            <a:ext cx="1573967" cy="811968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28575">
            <a:solidFill>
              <a:srgbClr val="401D0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ea typeface="맑은 고딕"/>
              </a:rPr>
              <a:t>키위 사망</a:t>
            </a:r>
            <a:endParaRPr lang="ko-KR" altLang="en-US" dirty="0"/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A00D1831-529B-7AB6-01DF-314B5F03E33E}"/>
              </a:ext>
            </a:extLst>
          </p:cNvPr>
          <p:cNvSpPr/>
          <p:nvPr/>
        </p:nvSpPr>
        <p:spPr>
          <a:xfrm>
            <a:off x="2585803" y="2835639"/>
            <a:ext cx="1399081" cy="374754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 w="28575">
            <a:solidFill>
              <a:srgbClr val="401D0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A873C462-E7FA-1B32-BC69-E7BC64BAC552}"/>
              </a:ext>
            </a:extLst>
          </p:cNvPr>
          <p:cNvSpPr/>
          <p:nvPr/>
        </p:nvSpPr>
        <p:spPr>
          <a:xfrm>
            <a:off x="4072327" y="2560818"/>
            <a:ext cx="1573967" cy="811968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28575">
            <a:solidFill>
              <a:srgbClr val="401D0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dirty="0">
                <a:ea typeface="맑은 고딕"/>
              </a:rPr>
              <a:t>새 키위 분양</a:t>
            </a:r>
            <a:endParaRPr lang="ko-KR" altLang="en-US" dirty="0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4919FB77-3413-9C25-7B76-BB96F15BA764}"/>
              </a:ext>
            </a:extLst>
          </p:cNvPr>
          <p:cNvSpPr/>
          <p:nvPr/>
        </p:nvSpPr>
        <p:spPr>
          <a:xfrm>
            <a:off x="924392" y="4122293"/>
            <a:ext cx="1573967" cy="811968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28575">
            <a:solidFill>
              <a:srgbClr val="401D0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dirty="0">
                <a:ea typeface="맑은 고딕"/>
              </a:rPr>
              <a:t>키위 나무에 나뭇잎 추가</a:t>
            </a:r>
            <a:endParaRPr lang="ko-KR" altLang="en-US" dirty="0"/>
          </a:p>
        </p:txBody>
      </p:sp>
      <p:sp>
        <p:nvSpPr>
          <p:cNvPr id="14" name="화살표: 아래쪽 13">
            <a:extLst>
              <a:ext uri="{FF2B5EF4-FFF2-40B4-BE49-F238E27FC236}">
                <a16:creationId xmlns:a16="http://schemas.microsoft.com/office/drawing/2014/main" id="{48A97204-F1C3-A8B5-BEB3-0455E0703E73}"/>
              </a:ext>
            </a:extLst>
          </p:cNvPr>
          <p:cNvSpPr/>
          <p:nvPr/>
        </p:nvSpPr>
        <p:spPr>
          <a:xfrm>
            <a:off x="1523999" y="3560163"/>
            <a:ext cx="362262" cy="437213"/>
          </a:xfrm>
          <a:prstGeom prst="downArrow">
            <a:avLst/>
          </a:prstGeom>
          <a:solidFill>
            <a:schemeClr val="accent2">
              <a:lumMod val="75000"/>
            </a:schemeClr>
          </a:solidFill>
          <a:ln w="28575">
            <a:solidFill>
              <a:srgbClr val="401D0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67B169B5-BD9E-9BA3-0DFD-78B71A7682C2}"/>
              </a:ext>
            </a:extLst>
          </p:cNvPr>
          <p:cNvSpPr/>
          <p:nvPr/>
        </p:nvSpPr>
        <p:spPr>
          <a:xfrm>
            <a:off x="2111113" y="3222882"/>
            <a:ext cx="2360950" cy="437214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28575">
            <a:solidFill>
              <a:srgbClr val="401D0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dirty="0">
                <a:ea typeface="맑은 고딕"/>
              </a:rPr>
              <a:t>최대 </a:t>
            </a:r>
            <a:r>
              <a:rPr lang="ko-KR" altLang="en-US" dirty="0" err="1">
                <a:ea typeface="맑은 고딕"/>
              </a:rPr>
              <a:t>스텟</a:t>
            </a:r>
            <a:r>
              <a:rPr lang="ko-KR" altLang="en-US" dirty="0">
                <a:ea typeface="맑은 고딕"/>
              </a:rPr>
              <a:t> 일부 이전</a:t>
            </a:r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76348976-9D2C-422B-06DE-3E429A55C097}"/>
              </a:ext>
            </a:extLst>
          </p:cNvPr>
          <p:cNvSpPr/>
          <p:nvPr/>
        </p:nvSpPr>
        <p:spPr>
          <a:xfrm rot="10800000">
            <a:off x="2585802" y="2560818"/>
            <a:ext cx="1399081" cy="374754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 w="28575">
            <a:solidFill>
              <a:srgbClr val="401D0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E3D45B0F-B9B3-762F-AE92-CE068CBEA032}"/>
              </a:ext>
            </a:extLst>
          </p:cNvPr>
          <p:cNvSpPr/>
          <p:nvPr/>
        </p:nvSpPr>
        <p:spPr>
          <a:xfrm>
            <a:off x="6833015" y="2498358"/>
            <a:ext cx="4284688" cy="3072985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28575">
            <a:solidFill>
              <a:srgbClr val="401D0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dirty="0">
                <a:ea typeface="맑은 고딕"/>
              </a:rPr>
              <a:t>키위나무의 나뭇잎 개수 = 터치 시 얻는 </a:t>
            </a:r>
            <a:r>
              <a:rPr lang="ko-KR" altLang="en-US" dirty="0" err="1">
                <a:ea typeface="맑은 고딕"/>
              </a:rPr>
              <a:t>인게임</a:t>
            </a:r>
            <a:r>
              <a:rPr lang="ko-KR" altLang="en-US" dirty="0">
                <a:ea typeface="맑은 고딕"/>
              </a:rPr>
              <a:t> 재화의 수</a:t>
            </a:r>
          </a:p>
          <a:p>
            <a:pPr algn="ctr"/>
            <a:endParaRPr lang="ko-KR" altLang="en-US" dirty="0">
              <a:ea typeface="맑은 고딕"/>
            </a:endParaRPr>
          </a:p>
          <a:p>
            <a:pPr algn="ctr"/>
            <a:r>
              <a:rPr lang="ko-KR" altLang="en-US" dirty="0">
                <a:ea typeface="맑은 고딕"/>
              </a:rPr>
              <a:t>(예시 : 나뭇잎 2개 = 2G)</a:t>
            </a:r>
          </a:p>
        </p:txBody>
      </p:sp>
      <p:pic>
        <p:nvPicPr>
          <p:cNvPr id="5" name="그림 4" descr="클립아트, 만화 영화, 일러스트레이션, 예술이(가) 표시된 사진&#10;&#10;자동 생성된 설명">
            <a:extLst>
              <a:ext uri="{FF2B5EF4-FFF2-40B4-BE49-F238E27FC236}">
                <a16:creationId xmlns:a16="http://schemas.microsoft.com/office/drawing/2014/main" id="{58B577DE-3892-D818-E01B-1C0BBB9BF6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7" t="39208" r="6474" b="16963"/>
          <a:stretch/>
        </p:blipFill>
        <p:spPr>
          <a:xfrm>
            <a:off x="3211452" y="4507150"/>
            <a:ext cx="1464998" cy="1100406"/>
          </a:xfrm>
          <a:prstGeom prst="rect">
            <a:avLst/>
          </a:prstGeom>
        </p:spPr>
      </p:pic>
      <p:pic>
        <p:nvPicPr>
          <p:cNvPr id="13" name="그림 12" descr="화분, 실내용 화초, 식물, 분재이(가) 표시된 사진&#10;&#10;자동 생성된 설명">
            <a:extLst>
              <a:ext uri="{FF2B5EF4-FFF2-40B4-BE49-F238E27FC236}">
                <a16:creationId xmlns:a16="http://schemas.microsoft.com/office/drawing/2014/main" id="{488642E7-E30F-EFB1-69A7-D4A69C4A4E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8572" y="3793080"/>
            <a:ext cx="1291845" cy="2296613"/>
          </a:xfrm>
          <a:prstGeom prst="rect">
            <a:avLst/>
          </a:prstGeom>
        </p:spPr>
      </p:pic>
      <p:pic>
        <p:nvPicPr>
          <p:cNvPr id="16" name="그림 15" descr="그린이(가) 표시된 사진&#10;&#10;자동 생성된 설명">
            <a:extLst>
              <a:ext uri="{FF2B5EF4-FFF2-40B4-BE49-F238E27FC236}">
                <a16:creationId xmlns:a16="http://schemas.microsoft.com/office/drawing/2014/main" id="{558D3F5F-4B23-AC23-3C38-20BA7D87F7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0484" y="4834176"/>
            <a:ext cx="237127" cy="237127"/>
          </a:xfrm>
          <a:prstGeom prst="rect">
            <a:avLst/>
          </a:prstGeom>
        </p:spPr>
      </p:pic>
      <p:pic>
        <p:nvPicPr>
          <p:cNvPr id="19" name="그림 18" descr="그린이(가) 표시된 사진&#10;&#10;자동 생성된 설명">
            <a:extLst>
              <a:ext uri="{FF2B5EF4-FFF2-40B4-BE49-F238E27FC236}">
                <a16:creationId xmlns:a16="http://schemas.microsoft.com/office/drawing/2014/main" id="{B670F682-68D6-D9B7-3EB2-ADA90958A3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8881" y="4270023"/>
            <a:ext cx="237127" cy="237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59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63A55BB5-D436-6FCA-08A0-7A3C6CB10D26}"/>
              </a:ext>
            </a:extLst>
          </p:cNvPr>
          <p:cNvSpPr/>
          <p:nvPr/>
        </p:nvSpPr>
        <p:spPr>
          <a:xfrm>
            <a:off x="431074" y="365125"/>
            <a:ext cx="11329851" cy="6127750"/>
          </a:xfrm>
          <a:prstGeom prst="roundRect">
            <a:avLst>
              <a:gd name="adj" fmla="val 2132"/>
            </a:avLst>
          </a:prstGeom>
          <a:solidFill>
            <a:schemeClr val="accent2">
              <a:lumMod val="50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36DF08B-AD51-BCDA-5CBC-C9AE86C106CF}"/>
              </a:ext>
            </a:extLst>
          </p:cNvPr>
          <p:cNvSpPr/>
          <p:nvPr/>
        </p:nvSpPr>
        <p:spPr>
          <a:xfrm>
            <a:off x="666073" y="505391"/>
            <a:ext cx="4088807" cy="104502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79322606-F950-F092-F92A-6ECE415C85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6049" y="432886"/>
            <a:ext cx="4416352" cy="1325563"/>
          </a:xfrm>
        </p:spPr>
        <p:txBody>
          <a:bodyPr>
            <a:normAutofit/>
          </a:bodyPr>
          <a:lstStyle/>
          <a:p>
            <a:r>
              <a:rPr lang="ko-KR" altLang="en-US" sz="4000" dirty="0">
                <a:ea typeface="맑은 고딕"/>
              </a:rPr>
              <a:t>키위의 레벨 업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94C6DBA-2036-E6D5-C3B1-7C81415CD6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ko-KR" altLang="en-US" dirty="0">
              <a:solidFill>
                <a:schemeClr val="accent4">
                  <a:lumMod val="60000"/>
                  <a:lumOff val="40000"/>
                </a:schemeClr>
              </a:solidFill>
              <a:ea typeface="맑은 고딕"/>
            </a:endParaRPr>
          </a:p>
          <a:p>
            <a:pPr marL="0" indent="0">
              <a:buNone/>
            </a:pPr>
            <a:endParaRPr lang="ko-KR" altLang="en-US" dirty="0">
              <a:solidFill>
                <a:schemeClr val="accent4">
                  <a:lumMod val="60000"/>
                  <a:lumOff val="40000"/>
                </a:schemeClr>
              </a:solidFill>
              <a:ea typeface="맑은 고딕"/>
            </a:endParaRPr>
          </a:p>
          <a:p>
            <a:pPr marL="0" indent="0">
              <a:buNone/>
            </a:pPr>
            <a:r>
              <a:rPr lang="ko-KR" altLang="en-US" dirty="0">
                <a:solidFill>
                  <a:schemeClr val="accent4">
                    <a:lumMod val="60000"/>
                    <a:lumOff val="40000"/>
                  </a:schemeClr>
                </a:solidFill>
                <a:ea typeface="맑은 고딕"/>
              </a:rPr>
              <a:t>                                            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19B2D7CB-87B1-41E8-47F5-8671A59497DC}"/>
              </a:ext>
            </a:extLst>
          </p:cNvPr>
          <p:cNvSpPr/>
          <p:nvPr/>
        </p:nvSpPr>
        <p:spPr>
          <a:xfrm>
            <a:off x="924393" y="2623278"/>
            <a:ext cx="1573967" cy="811968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28575">
            <a:solidFill>
              <a:srgbClr val="401D0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dirty="0">
                <a:ea typeface="맑은 고딕"/>
              </a:rPr>
              <a:t>키위</a:t>
            </a:r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A00D1831-529B-7AB6-01DF-314B5F03E33E}"/>
              </a:ext>
            </a:extLst>
          </p:cNvPr>
          <p:cNvSpPr/>
          <p:nvPr/>
        </p:nvSpPr>
        <p:spPr>
          <a:xfrm>
            <a:off x="2585803" y="2835639"/>
            <a:ext cx="1399081" cy="374754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 w="28575">
            <a:solidFill>
              <a:srgbClr val="401D0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A873C462-E7FA-1B32-BC69-E7BC64BAC552}"/>
              </a:ext>
            </a:extLst>
          </p:cNvPr>
          <p:cNvSpPr/>
          <p:nvPr/>
        </p:nvSpPr>
        <p:spPr>
          <a:xfrm>
            <a:off x="6695605" y="2198556"/>
            <a:ext cx="1573967" cy="811968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28575">
            <a:solidFill>
              <a:srgbClr val="401D0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100" err="1">
                <a:ea typeface="맑은 고딕"/>
              </a:rPr>
              <a:t>채력이</a:t>
            </a:r>
            <a:r>
              <a:rPr lang="ko-KR" altLang="en-US" sz="1100">
                <a:ea typeface="맑은 고딕"/>
              </a:rPr>
              <a:t> 최대일 경우</a:t>
            </a:r>
            <a:r>
              <a:rPr lang="ko-KR" altLang="en-US" dirty="0">
                <a:ea typeface="맑은 고딕"/>
              </a:rPr>
              <a:t> </a:t>
            </a:r>
          </a:p>
          <a:p>
            <a:pPr algn="ctr"/>
            <a:r>
              <a:rPr lang="ko-KR" altLang="en-US" dirty="0">
                <a:ea typeface="맑은 고딕"/>
              </a:rPr>
              <a:t>키위 경험치 획득 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4919FB77-3413-9C25-7B76-BB96F15BA764}"/>
              </a:ext>
            </a:extLst>
          </p:cNvPr>
          <p:cNvSpPr/>
          <p:nvPr/>
        </p:nvSpPr>
        <p:spPr>
          <a:xfrm>
            <a:off x="6695606" y="3023015"/>
            <a:ext cx="1573967" cy="811968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28575">
            <a:solidFill>
              <a:srgbClr val="401D0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sz="1200" err="1">
                <a:ea typeface="맑은 고딕"/>
              </a:rPr>
              <a:t>채력이</a:t>
            </a:r>
            <a:r>
              <a:rPr lang="ko-KR" altLang="en-US" sz="1200" dirty="0">
                <a:ea typeface="맑은 고딕"/>
              </a:rPr>
              <a:t> </a:t>
            </a:r>
            <a:r>
              <a:rPr lang="ko-KR" altLang="en-US" sz="1200" err="1">
                <a:ea typeface="맑은 고딕"/>
              </a:rPr>
              <a:t>달았을경우</a:t>
            </a:r>
            <a:endParaRPr lang="ko-KR" altLang="en-US" sz="1200">
              <a:ea typeface="맑은 고딕"/>
            </a:endParaRPr>
          </a:p>
          <a:p>
            <a:pPr algn="ctr"/>
            <a:r>
              <a:rPr lang="ko-KR" altLang="en-US" dirty="0">
                <a:ea typeface="맑은 고딕"/>
              </a:rPr>
              <a:t>체력 증가</a:t>
            </a:r>
            <a:endParaRPr lang="ko-KR" altLang="en-US" sz="1200" dirty="0">
              <a:ea typeface="맑은 고딕"/>
            </a:endParaRPr>
          </a:p>
        </p:txBody>
      </p:sp>
      <p:sp>
        <p:nvSpPr>
          <p:cNvPr id="14" name="화살표: 아래쪽 13">
            <a:extLst>
              <a:ext uri="{FF2B5EF4-FFF2-40B4-BE49-F238E27FC236}">
                <a16:creationId xmlns:a16="http://schemas.microsoft.com/office/drawing/2014/main" id="{48A97204-F1C3-A8B5-BEB3-0455E0703E73}"/>
              </a:ext>
            </a:extLst>
          </p:cNvPr>
          <p:cNvSpPr/>
          <p:nvPr/>
        </p:nvSpPr>
        <p:spPr>
          <a:xfrm>
            <a:off x="1523999" y="3560163"/>
            <a:ext cx="362262" cy="437213"/>
          </a:xfrm>
          <a:prstGeom prst="downArrow">
            <a:avLst/>
          </a:prstGeom>
          <a:solidFill>
            <a:schemeClr val="accent2">
              <a:lumMod val="75000"/>
            </a:schemeClr>
          </a:solidFill>
          <a:ln w="28575">
            <a:solidFill>
              <a:srgbClr val="401D0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ko-KR" altLang="en-US" dirty="0">
              <a:ea typeface="맑은 고딕"/>
            </a:endParaRPr>
          </a:p>
        </p:txBody>
      </p: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7F6F96A6-747B-6EA5-5047-6B9F3EE73FA2}"/>
              </a:ext>
            </a:extLst>
          </p:cNvPr>
          <p:cNvSpPr/>
          <p:nvPr/>
        </p:nvSpPr>
        <p:spPr>
          <a:xfrm>
            <a:off x="5733735" y="2610785"/>
            <a:ext cx="874426" cy="374754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 w="28575">
            <a:solidFill>
              <a:srgbClr val="401D0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ko-KR" altLang="en-US" dirty="0">
              <a:ea typeface="맑은 고딕"/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78AC229D-A065-659B-12A1-B55A9B04CA3C}"/>
              </a:ext>
            </a:extLst>
          </p:cNvPr>
          <p:cNvSpPr/>
          <p:nvPr/>
        </p:nvSpPr>
        <p:spPr>
          <a:xfrm>
            <a:off x="3497703" y="4122293"/>
            <a:ext cx="1573967" cy="811968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28575">
            <a:solidFill>
              <a:srgbClr val="401D0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dirty="0">
                <a:ea typeface="맑은 고딕"/>
              </a:rPr>
              <a:t>체력 감소</a:t>
            </a:r>
          </a:p>
        </p:txBody>
      </p: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E57ED37A-0C3B-3D88-5A8F-C0B615C2433C}"/>
              </a:ext>
            </a:extLst>
          </p:cNvPr>
          <p:cNvSpPr/>
          <p:nvPr/>
        </p:nvSpPr>
        <p:spPr>
          <a:xfrm>
            <a:off x="2585802" y="4334654"/>
            <a:ext cx="824459" cy="374754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 w="28575">
            <a:solidFill>
              <a:srgbClr val="401D0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95B8F58A-5529-F778-82EB-D924D8D3165E}"/>
              </a:ext>
            </a:extLst>
          </p:cNvPr>
          <p:cNvSpPr/>
          <p:nvPr/>
        </p:nvSpPr>
        <p:spPr>
          <a:xfrm>
            <a:off x="6095997" y="4122292"/>
            <a:ext cx="1573967" cy="811968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28575">
            <a:solidFill>
              <a:srgbClr val="401D0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dirty="0">
                <a:ea typeface="맑은 고딕"/>
              </a:rPr>
              <a:t>키위 사망</a:t>
            </a:r>
          </a:p>
        </p:txBody>
      </p: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61A96E1F-9341-5745-98CB-87B1AD038F75}"/>
              </a:ext>
            </a:extLst>
          </p:cNvPr>
          <p:cNvSpPr/>
          <p:nvPr/>
        </p:nvSpPr>
        <p:spPr>
          <a:xfrm>
            <a:off x="5146621" y="4334653"/>
            <a:ext cx="824459" cy="374754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 w="28575">
            <a:solidFill>
              <a:srgbClr val="401D0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90AE598C-66F4-CDA8-6A9C-7C9E689F7136}"/>
              </a:ext>
            </a:extLst>
          </p:cNvPr>
          <p:cNvSpPr/>
          <p:nvPr/>
        </p:nvSpPr>
        <p:spPr>
          <a:xfrm>
            <a:off x="4072326" y="2623276"/>
            <a:ext cx="1573967" cy="811968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28575">
            <a:solidFill>
              <a:srgbClr val="401D0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dirty="0">
                <a:ea typeface="맑은 고딕"/>
              </a:rPr>
              <a:t>2가지 </a:t>
            </a:r>
            <a:r>
              <a:rPr lang="ko-KR" altLang="en-US" dirty="0" err="1">
                <a:ea typeface="맑은 고딕"/>
              </a:rPr>
              <a:t>스텟</a:t>
            </a:r>
            <a:r>
              <a:rPr lang="ko-KR" altLang="en-US" dirty="0">
                <a:ea typeface="맑은 고딕"/>
              </a:rPr>
              <a:t> 70% 이상 충족</a:t>
            </a:r>
          </a:p>
        </p:txBody>
      </p:sp>
      <p:sp>
        <p:nvSpPr>
          <p:cNvPr id="25" name="화살표: 오른쪽 24">
            <a:extLst>
              <a:ext uri="{FF2B5EF4-FFF2-40B4-BE49-F238E27FC236}">
                <a16:creationId xmlns:a16="http://schemas.microsoft.com/office/drawing/2014/main" id="{842C57D9-A8FC-CC3C-5811-1FB8EECCD069}"/>
              </a:ext>
            </a:extLst>
          </p:cNvPr>
          <p:cNvSpPr/>
          <p:nvPr/>
        </p:nvSpPr>
        <p:spPr>
          <a:xfrm>
            <a:off x="5733734" y="3135440"/>
            <a:ext cx="874426" cy="374754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 w="28575">
            <a:solidFill>
              <a:srgbClr val="401D0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ko-KR" altLang="en-US" dirty="0">
              <a:ea typeface="맑은 고딕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D153402A-2A73-E573-D75A-EBD676E4D09B}"/>
              </a:ext>
            </a:extLst>
          </p:cNvPr>
          <p:cNvSpPr/>
          <p:nvPr/>
        </p:nvSpPr>
        <p:spPr>
          <a:xfrm>
            <a:off x="924391" y="4122292"/>
            <a:ext cx="1573967" cy="811968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28575">
            <a:solidFill>
              <a:srgbClr val="401D0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dirty="0">
                <a:ea typeface="맑은 고딕"/>
              </a:rPr>
              <a:t>2가지 </a:t>
            </a:r>
            <a:r>
              <a:rPr lang="ko-KR" altLang="en-US" dirty="0" err="1">
                <a:ea typeface="맑은 고딕"/>
              </a:rPr>
              <a:t>스텟</a:t>
            </a:r>
            <a:r>
              <a:rPr lang="ko-KR" altLang="en-US" dirty="0">
                <a:ea typeface="맑은 고딕"/>
              </a:rPr>
              <a:t> 0%</a:t>
            </a: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ED06C324-06CB-A51D-25AC-B97AAED4B6D1}"/>
              </a:ext>
            </a:extLst>
          </p:cNvPr>
          <p:cNvGrpSpPr/>
          <p:nvPr/>
        </p:nvGrpSpPr>
        <p:grpSpPr>
          <a:xfrm>
            <a:off x="12546183" y="1681500"/>
            <a:ext cx="3977666" cy="5681059"/>
            <a:chOff x="7757408" y="826091"/>
            <a:chExt cx="4439864" cy="7053524"/>
          </a:xfrm>
        </p:grpSpPr>
        <p:pic>
          <p:nvPicPr>
            <p:cNvPr id="17" name="그림 16" descr="클립아트, 만화 영화, 일러스트레이션, 예술이(가) 표시된 사진&#10;&#10;자동 생성된 설명">
              <a:extLst>
                <a:ext uri="{FF2B5EF4-FFF2-40B4-BE49-F238E27FC236}">
                  <a16:creationId xmlns:a16="http://schemas.microsoft.com/office/drawing/2014/main" id="{6B3DB1A1-D867-4ADF-0148-98E5ED3830A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57408" y="1071824"/>
              <a:ext cx="4439864" cy="6807791"/>
            </a:xfrm>
            <a:prstGeom prst="rect">
              <a:avLst/>
            </a:prstGeom>
          </p:spPr>
        </p:pic>
        <p:pic>
          <p:nvPicPr>
            <p:cNvPr id="22" name="그림 21" descr="부리, 새, 수생 조류, 갈매기과이(가) 표시된 사진&#10;&#10;자동 생성된 설명">
              <a:extLst>
                <a:ext uri="{FF2B5EF4-FFF2-40B4-BE49-F238E27FC236}">
                  <a16:creationId xmlns:a16="http://schemas.microsoft.com/office/drawing/2014/main" id="{BB93FDF6-9596-BFE5-9033-14A5349CE0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12605" y="826091"/>
              <a:ext cx="2679241" cy="4108169"/>
            </a:xfrm>
            <a:prstGeom prst="rect">
              <a:avLst/>
            </a:prstGeom>
          </p:spPr>
        </p:pic>
        <p:pic>
          <p:nvPicPr>
            <p:cNvPr id="27" name="그림 26" descr="부리, 새, 수생 조류, 갈매기과이(가) 표시된 사진&#10;&#10;자동 생성된 설명">
              <a:extLst>
                <a:ext uri="{FF2B5EF4-FFF2-40B4-BE49-F238E27FC236}">
                  <a16:creationId xmlns:a16="http://schemas.microsoft.com/office/drawing/2014/main" id="{9127A9BF-48D0-57C3-4C4E-C6BC5E9D0C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50801" y="1690684"/>
              <a:ext cx="2679241" cy="4108169"/>
            </a:xfrm>
            <a:prstGeom prst="rect">
              <a:avLst/>
            </a:prstGeom>
          </p:spPr>
        </p:pic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53395E98-26F5-96D2-B831-F28E223C9C28}"/>
              </a:ext>
            </a:extLst>
          </p:cNvPr>
          <p:cNvGrpSpPr/>
          <p:nvPr/>
        </p:nvGrpSpPr>
        <p:grpSpPr>
          <a:xfrm>
            <a:off x="8145651" y="613023"/>
            <a:ext cx="3166842" cy="3171065"/>
            <a:chOff x="8145651" y="613023"/>
            <a:chExt cx="3166842" cy="3171065"/>
          </a:xfrm>
        </p:grpSpPr>
        <p:pic>
          <p:nvPicPr>
            <p:cNvPr id="19" name="그림 18" descr="부리, 새, 예술, 일러스트레이션이(가) 표시된 사진&#10;&#10;자동 생성된 설명">
              <a:extLst>
                <a:ext uri="{FF2B5EF4-FFF2-40B4-BE49-F238E27FC236}">
                  <a16:creationId xmlns:a16="http://schemas.microsoft.com/office/drawing/2014/main" id="{F264A246-B377-D894-BE56-80C506BD5BB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45651" y="613023"/>
              <a:ext cx="3166842" cy="3171065"/>
            </a:xfrm>
            <a:prstGeom prst="rect">
              <a:avLst/>
            </a:prstGeom>
          </p:spPr>
        </p:pic>
        <p:pic>
          <p:nvPicPr>
            <p:cNvPr id="30" name="그림 29" descr="어둠, 블랙, 우주, 스크린샷이(가) 표시된 사진&#10;&#10;자동 생성된 설명">
              <a:extLst>
                <a:ext uri="{FF2B5EF4-FFF2-40B4-BE49-F238E27FC236}">
                  <a16:creationId xmlns:a16="http://schemas.microsoft.com/office/drawing/2014/main" id="{B4BD48A4-6B53-A019-EE8A-58FFC836A01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055" t="68670"/>
            <a:stretch/>
          </p:blipFill>
          <p:spPr>
            <a:xfrm>
              <a:off x="8911621" y="808885"/>
              <a:ext cx="859733" cy="740082"/>
            </a:xfrm>
            <a:prstGeom prst="rect">
              <a:avLst/>
            </a:prstGeom>
          </p:spPr>
        </p:pic>
      </p:grp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461E78A7-E58C-1A0D-2651-B7A586C3C0F5}"/>
              </a:ext>
            </a:extLst>
          </p:cNvPr>
          <p:cNvSpPr/>
          <p:nvPr/>
        </p:nvSpPr>
        <p:spPr>
          <a:xfrm>
            <a:off x="6910235" y="985469"/>
            <a:ext cx="1573967" cy="811968"/>
          </a:xfrm>
          <a:prstGeom prst="roundRect">
            <a:avLst>
              <a:gd name="adj" fmla="val 0"/>
            </a:avLst>
          </a:prstGeom>
          <a:solidFill>
            <a:srgbClr val="F4B183"/>
          </a:solidFill>
          <a:ln w="28575"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b="1" dirty="0">
                <a:solidFill>
                  <a:srgbClr val="401D06"/>
                </a:solidFill>
                <a:ea typeface="맑은 고딕"/>
              </a:rPr>
              <a:t>레벨이 오르면 눈이 반짝</a:t>
            </a:r>
          </a:p>
        </p:txBody>
      </p:sp>
    </p:spTree>
    <p:extLst>
      <p:ext uri="{BB962C8B-B14F-4D97-AF65-F5344CB8AC3E}">
        <p14:creationId xmlns:p14="http://schemas.microsoft.com/office/powerpoint/2010/main" val="434146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7.40741E-7 L -1.36016 -0.00023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8008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63A55BB5-D436-6FCA-08A0-7A3C6CB10D26}"/>
              </a:ext>
            </a:extLst>
          </p:cNvPr>
          <p:cNvSpPr/>
          <p:nvPr/>
        </p:nvSpPr>
        <p:spPr>
          <a:xfrm>
            <a:off x="431074" y="365125"/>
            <a:ext cx="11329851" cy="6127750"/>
          </a:xfrm>
          <a:prstGeom prst="roundRect">
            <a:avLst>
              <a:gd name="adj" fmla="val 2132"/>
            </a:avLst>
          </a:prstGeom>
          <a:solidFill>
            <a:schemeClr val="accent2">
              <a:lumMod val="50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36DF08B-AD51-BCDA-5CBC-C9AE86C106CF}"/>
              </a:ext>
            </a:extLst>
          </p:cNvPr>
          <p:cNvSpPr/>
          <p:nvPr/>
        </p:nvSpPr>
        <p:spPr>
          <a:xfrm>
            <a:off x="666073" y="505391"/>
            <a:ext cx="4088807" cy="104502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79322606-F950-F092-F92A-6ECE415C85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073" y="432886"/>
            <a:ext cx="4064099" cy="1325563"/>
          </a:xfrm>
        </p:spPr>
        <p:txBody>
          <a:bodyPr/>
          <a:lstStyle/>
          <a:p>
            <a:pPr algn="ctr"/>
            <a:r>
              <a:rPr lang="ko-KR" altLang="en-US" dirty="0">
                <a:ea typeface="맑은 고딕"/>
              </a:rPr>
              <a:t>대전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94C6DBA-2036-E6D5-C3B1-7C81415CD6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627268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>
                <a:solidFill>
                  <a:schemeClr val="accent4">
                    <a:lumMod val="60000"/>
                    <a:lumOff val="40000"/>
                  </a:schemeClr>
                </a:solidFill>
                <a:ea typeface="맑은 고딕"/>
              </a:rPr>
              <a:t>다른 유저와의 경쟁</a:t>
            </a:r>
            <a:endParaRPr lang="en-US" altLang="ko-KR" dirty="0">
              <a:solidFill>
                <a:schemeClr val="accent4">
                  <a:lumMod val="60000"/>
                  <a:lumOff val="40000"/>
                </a:schemeClr>
              </a:solidFill>
              <a:ea typeface="맑은 고딕"/>
            </a:endParaRPr>
          </a:p>
          <a:p>
            <a:pPr marL="0" indent="0">
              <a:buNone/>
            </a:pPr>
            <a:r>
              <a:rPr lang="ko-KR" altLang="en-US" dirty="0">
                <a:solidFill>
                  <a:schemeClr val="accent4">
                    <a:lumMod val="60000"/>
                    <a:lumOff val="40000"/>
                  </a:schemeClr>
                </a:solidFill>
                <a:ea typeface="맑은 고딕"/>
              </a:rPr>
              <a:t>화면은 가로로 진행</a:t>
            </a:r>
            <a:endParaRPr lang="en-US" altLang="ko-KR" dirty="0">
              <a:solidFill>
                <a:schemeClr val="accent4">
                  <a:lumMod val="60000"/>
                  <a:lumOff val="40000"/>
                </a:schemeClr>
              </a:solidFill>
              <a:ea typeface="맑은 고딕"/>
            </a:endParaRPr>
          </a:p>
          <a:p>
            <a:pPr marL="0" indent="0">
              <a:buNone/>
            </a:pPr>
            <a:endParaRPr lang="en-US" altLang="ko-KR" dirty="0">
              <a:solidFill>
                <a:schemeClr val="accent4">
                  <a:lumMod val="60000"/>
                  <a:lumOff val="40000"/>
                </a:schemeClr>
              </a:solidFill>
              <a:ea typeface="맑은 고딕"/>
            </a:endParaRPr>
          </a:p>
          <a:p>
            <a:pPr marL="0" indent="0">
              <a:buNone/>
            </a:pPr>
            <a:r>
              <a:rPr lang="ko-KR" altLang="en-US" dirty="0">
                <a:solidFill>
                  <a:schemeClr val="accent4">
                    <a:lumMod val="60000"/>
                    <a:lumOff val="40000"/>
                  </a:schemeClr>
                </a:solidFill>
                <a:ea typeface="맑은 고딕"/>
              </a:rPr>
              <a:t>전투는 자동으로 진행</a:t>
            </a:r>
            <a:endParaRPr lang="en-US" altLang="ko-KR" dirty="0">
              <a:solidFill>
                <a:schemeClr val="accent4">
                  <a:lumMod val="60000"/>
                  <a:lumOff val="40000"/>
                </a:schemeClr>
              </a:solidFill>
              <a:ea typeface="맑은 고딕"/>
            </a:endParaRPr>
          </a:p>
        </p:txBody>
      </p:sp>
      <p:pic>
        <p:nvPicPr>
          <p:cNvPr id="5" name="그림 4" descr="나무, 만화 영화, 페인팅, 예술이(가) 표시된 사진&#10;&#10;자동 생성된 설명">
            <a:extLst>
              <a:ext uri="{FF2B5EF4-FFF2-40B4-BE49-F238E27FC236}">
                <a16:creationId xmlns:a16="http://schemas.microsoft.com/office/drawing/2014/main" id="{1A47AF5C-2398-811C-CB0F-3EBDC14BE9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0199" y="2432828"/>
            <a:ext cx="5805995" cy="2794247"/>
          </a:xfrm>
          <a:prstGeom prst="rect">
            <a:avLst/>
          </a:prstGeom>
          <a:ln w="38100">
            <a:solidFill>
              <a:srgbClr val="FFD966"/>
            </a:solidFill>
          </a:ln>
        </p:spPr>
      </p:pic>
      <p:pic>
        <p:nvPicPr>
          <p:cNvPr id="6" name="그림 5" descr="부리, 새, 수생 조류, 갈매기과이(가) 표시된 사진&#10;&#10;자동 생성된 설명">
            <a:extLst>
              <a:ext uri="{FF2B5EF4-FFF2-40B4-BE49-F238E27FC236}">
                <a16:creationId xmlns:a16="http://schemas.microsoft.com/office/drawing/2014/main" id="{08C75C3D-8F9F-46FB-AD1E-36585ED016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7795" y="4001294"/>
            <a:ext cx="659366" cy="1011028"/>
          </a:xfrm>
          <a:prstGeom prst="rect">
            <a:avLst/>
          </a:prstGeom>
        </p:spPr>
      </p:pic>
      <p:pic>
        <p:nvPicPr>
          <p:cNvPr id="7" name="그림 6" descr="부리, 새, 수생 조류, 갈매기과이(가) 표시된 사진&#10;&#10;자동 생성된 설명">
            <a:extLst>
              <a:ext uri="{FF2B5EF4-FFF2-40B4-BE49-F238E27FC236}">
                <a16:creationId xmlns:a16="http://schemas.microsoft.com/office/drawing/2014/main" id="{59FC4C49-11C2-388B-3D52-94171F535D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452117" y="4001294"/>
            <a:ext cx="659366" cy="1011028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D6C193AC-3B4C-356D-B9FB-085606849E1D}"/>
              </a:ext>
            </a:extLst>
          </p:cNvPr>
          <p:cNvSpPr/>
          <p:nvPr/>
        </p:nvSpPr>
        <p:spPr>
          <a:xfrm>
            <a:off x="5310212" y="2513444"/>
            <a:ext cx="1901284" cy="302666"/>
          </a:xfrm>
          <a:prstGeom prst="rect">
            <a:avLst/>
          </a:prstGeom>
          <a:ln>
            <a:solidFill>
              <a:srgbClr val="401D06"/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A81BB46-984C-B389-226C-F5862A47D26D}"/>
              </a:ext>
            </a:extLst>
          </p:cNvPr>
          <p:cNvSpPr/>
          <p:nvPr/>
        </p:nvSpPr>
        <p:spPr>
          <a:xfrm>
            <a:off x="9010674" y="2513444"/>
            <a:ext cx="1901284" cy="302666"/>
          </a:xfrm>
          <a:prstGeom prst="rect">
            <a:avLst/>
          </a:prstGeom>
          <a:ln/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E24F1E9-AD2B-24A3-121A-B207373B482C}"/>
              </a:ext>
            </a:extLst>
          </p:cNvPr>
          <p:cNvSpPr/>
          <p:nvPr/>
        </p:nvSpPr>
        <p:spPr>
          <a:xfrm>
            <a:off x="7621096" y="2513444"/>
            <a:ext cx="979980" cy="302666"/>
          </a:xfrm>
          <a:prstGeom prst="rect">
            <a:avLst/>
          </a:prstGeom>
          <a:solidFill>
            <a:srgbClr val="401D06"/>
          </a:solidFill>
          <a:ln w="12700"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120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DB1D7A04-F32E-9446-14C0-E422CCD4430C}"/>
              </a:ext>
            </a:extLst>
          </p:cNvPr>
          <p:cNvGrpSpPr/>
          <p:nvPr/>
        </p:nvGrpSpPr>
        <p:grpSpPr>
          <a:xfrm>
            <a:off x="5643856" y="1550420"/>
            <a:ext cx="1233996" cy="706476"/>
            <a:chOff x="1512161" y="2139238"/>
            <a:chExt cx="1233996" cy="706476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205CA5A4-7BF7-55EB-F586-916C5744796D}"/>
                </a:ext>
              </a:extLst>
            </p:cNvPr>
            <p:cNvSpPr/>
            <p:nvPr/>
          </p:nvSpPr>
          <p:spPr>
            <a:xfrm>
              <a:off x="1512161" y="2139238"/>
              <a:ext cx="1233996" cy="706476"/>
            </a:xfrm>
            <a:prstGeom prst="rect">
              <a:avLst/>
            </a:prstGeom>
            <a:solidFill>
              <a:srgbClr val="F4B183"/>
            </a:solidFill>
            <a:ln w="57150">
              <a:solidFill>
                <a:srgbClr val="0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7753DFC-F5A5-64BF-7934-99CB92E63052}"/>
                </a:ext>
              </a:extLst>
            </p:cNvPr>
            <p:cNvSpPr txBox="1"/>
            <p:nvPr/>
          </p:nvSpPr>
          <p:spPr>
            <a:xfrm>
              <a:off x="1512161" y="2307810"/>
              <a:ext cx="12339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>
                  <a:solidFill>
                    <a:srgbClr val="401D06"/>
                  </a:solidFill>
                </a:rPr>
                <a:t>나의 </a:t>
              </a:r>
              <a:r>
                <a:rPr lang="ko-KR" altLang="en-US" b="1" dirty="0" err="1">
                  <a:solidFill>
                    <a:srgbClr val="401D06"/>
                  </a:solidFill>
                </a:rPr>
                <a:t>채력</a:t>
              </a:r>
              <a:endParaRPr lang="en-US" b="1" dirty="0">
                <a:solidFill>
                  <a:srgbClr val="401D06"/>
                </a:solidFill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C544BB7-BC36-539E-A8F4-E1B366068D3D}"/>
              </a:ext>
            </a:extLst>
          </p:cNvPr>
          <p:cNvGrpSpPr/>
          <p:nvPr/>
        </p:nvGrpSpPr>
        <p:grpSpPr>
          <a:xfrm>
            <a:off x="9300163" y="1550420"/>
            <a:ext cx="1233996" cy="706476"/>
            <a:chOff x="1512161" y="2139238"/>
            <a:chExt cx="1233996" cy="706476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CC79E5AE-2ED5-98B6-7A4F-96B10789A67B}"/>
                </a:ext>
              </a:extLst>
            </p:cNvPr>
            <p:cNvSpPr/>
            <p:nvPr/>
          </p:nvSpPr>
          <p:spPr>
            <a:xfrm>
              <a:off x="1512161" y="2139238"/>
              <a:ext cx="1233996" cy="706476"/>
            </a:xfrm>
            <a:prstGeom prst="rect">
              <a:avLst/>
            </a:prstGeom>
            <a:solidFill>
              <a:srgbClr val="F4B183"/>
            </a:solidFill>
            <a:ln w="57150">
              <a:solidFill>
                <a:srgbClr val="0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9BCC857-7822-3051-2449-FC884FDE42B1}"/>
                </a:ext>
              </a:extLst>
            </p:cNvPr>
            <p:cNvSpPr txBox="1"/>
            <p:nvPr/>
          </p:nvSpPr>
          <p:spPr>
            <a:xfrm>
              <a:off x="1512161" y="2177991"/>
              <a:ext cx="123399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>
                  <a:solidFill>
                    <a:srgbClr val="401D06"/>
                  </a:solidFill>
                </a:rPr>
                <a:t>상대의</a:t>
              </a:r>
              <a:endParaRPr lang="en-US" altLang="ko-KR" b="1" dirty="0">
                <a:solidFill>
                  <a:srgbClr val="401D06"/>
                </a:solidFill>
              </a:endParaRPr>
            </a:p>
            <a:p>
              <a:pPr algn="ctr"/>
              <a:r>
                <a:rPr lang="ko-KR" altLang="en-US" b="1" dirty="0">
                  <a:solidFill>
                    <a:srgbClr val="401D06"/>
                  </a:solidFill>
                </a:rPr>
                <a:t> </a:t>
              </a:r>
              <a:r>
                <a:rPr lang="ko-KR" altLang="en-US" b="1" dirty="0" err="1">
                  <a:solidFill>
                    <a:srgbClr val="401D06"/>
                  </a:solidFill>
                </a:rPr>
                <a:t>채력</a:t>
              </a:r>
              <a:endParaRPr lang="en-US" b="1" dirty="0">
                <a:solidFill>
                  <a:srgbClr val="401D06"/>
                </a:solidFill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B076D0EA-47A1-D66F-B894-5BB7E16BBF9D}"/>
              </a:ext>
            </a:extLst>
          </p:cNvPr>
          <p:cNvGrpSpPr/>
          <p:nvPr/>
        </p:nvGrpSpPr>
        <p:grpSpPr>
          <a:xfrm>
            <a:off x="7498337" y="1552849"/>
            <a:ext cx="1233996" cy="706476"/>
            <a:chOff x="1512161" y="2139238"/>
            <a:chExt cx="1233996" cy="706476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0B15BF66-CB94-C90B-E06F-0C2BC7ACF056}"/>
                </a:ext>
              </a:extLst>
            </p:cNvPr>
            <p:cNvSpPr/>
            <p:nvPr/>
          </p:nvSpPr>
          <p:spPr>
            <a:xfrm>
              <a:off x="1512161" y="2139238"/>
              <a:ext cx="1233996" cy="706476"/>
            </a:xfrm>
            <a:prstGeom prst="rect">
              <a:avLst/>
            </a:prstGeom>
            <a:solidFill>
              <a:srgbClr val="F4B183"/>
            </a:solidFill>
            <a:ln w="57150">
              <a:solidFill>
                <a:srgbClr val="0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CFC8C2C-FFF0-2657-80C2-AFD480E2BF6F}"/>
                </a:ext>
              </a:extLst>
            </p:cNvPr>
            <p:cNvSpPr txBox="1"/>
            <p:nvPr/>
          </p:nvSpPr>
          <p:spPr>
            <a:xfrm>
              <a:off x="1512161" y="2314061"/>
              <a:ext cx="12339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>
                  <a:solidFill>
                    <a:srgbClr val="401D06"/>
                  </a:solidFill>
                </a:rPr>
                <a:t>남은 시간</a:t>
              </a:r>
              <a:endParaRPr lang="en-US" b="1" dirty="0">
                <a:solidFill>
                  <a:srgbClr val="401D06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905318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63A55BB5-D436-6FCA-08A0-7A3C6CB10D26}"/>
              </a:ext>
            </a:extLst>
          </p:cNvPr>
          <p:cNvSpPr/>
          <p:nvPr/>
        </p:nvSpPr>
        <p:spPr>
          <a:xfrm>
            <a:off x="431074" y="365125"/>
            <a:ext cx="11329851" cy="6127750"/>
          </a:xfrm>
          <a:prstGeom prst="roundRect">
            <a:avLst>
              <a:gd name="adj" fmla="val 2132"/>
            </a:avLst>
          </a:prstGeom>
          <a:solidFill>
            <a:schemeClr val="accent2">
              <a:lumMod val="50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36DF08B-AD51-BCDA-5CBC-C9AE86C106CF}"/>
              </a:ext>
            </a:extLst>
          </p:cNvPr>
          <p:cNvSpPr/>
          <p:nvPr/>
        </p:nvSpPr>
        <p:spPr>
          <a:xfrm>
            <a:off x="666073" y="505391"/>
            <a:ext cx="4088807" cy="104502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79322606-F950-F092-F92A-6ECE415C85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073" y="432886"/>
            <a:ext cx="4064099" cy="1325563"/>
          </a:xfrm>
        </p:spPr>
        <p:txBody>
          <a:bodyPr/>
          <a:lstStyle/>
          <a:p>
            <a:pPr algn="ctr"/>
            <a:r>
              <a:rPr lang="ko-KR" altLang="en-US" dirty="0">
                <a:ea typeface="맑은 고딕"/>
              </a:rPr>
              <a:t>키위 나무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94C6DBA-2036-E6D5-C3B1-7C81415CD6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627268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B5302E9-2264-7685-7394-D99016AD25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2783" y="1319212"/>
            <a:ext cx="2565799" cy="4562475"/>
          </a:xfrm>
          <a:prstGeom prst="rect">
            <a:avLst/>
          </a:prstGeom>
          <a:ln w="38100">
            <a:solidFill>
              <a:srgbClr val="FFD966"/>
            </a:solidFill>
          </a:ln>
        </p:spPr>
      </p:pic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9C90DDB7-9F6F-8BAD-4F90-32737EC61DB1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3627268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altLang="ko-KR" dirty="0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dirty="0">
                <a:solidFill>
                  <a:schemeClr val="accent4">
                    <a:lumMod val="60000"/>
                    <a:lumOff val="40000"/>
                  </a:schemeClr>
                </a:solidFill>
                <a:ea typeface="맑은 고딕"/>
              </a:rPr>
              <a:t>키위를 키우기 위한 돈을 버는 곳</a:t>
            </a:r>
            <a:endParaRPr lang="en-US" altLang="ko-KR" dirty="0">
              <a:solidFill>
                <a:schemeClr val="accent4">
                  <a:lumMod val="60000"/>
                  <a:lumOff val="40000"/>
                </a:schemeClr>
              </a:solidFill>
              <a:ea typeface="맑은 고딕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ko-KR" dirty="0">
              <a:solidFill>
                <a:schemeClr val="accent4">
                  <a:lumMod val="60000"/>
                  <a:lumOff val="40000"/>
                </a:schemeClr>
              </a:solidFill>
              <a:ea typeface="맑은 고딕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dirty="0">
                <a:solidFill>
                  <a:schemeClr val="accent4">
                    <a:lumMod val="60000"/>
                    <a:lumOff val="40000"/>
                  </a:schemeClr>
                </a:solidFill>
                <a:ea typeface="맑은 고딕"/>
              </a:rPr>
              <a:t>나무 터치 시 나뭇잎 숫자 만큼 돈을 획득</a:t>
            </a:r>
            <a:endParaRPr lang="en-US" altLang="ko-KR" dirty="0">
              <a:solidFill>
                <a:schemeClr val="accent4">
                  <a:lumMod val="60000"/>
                  <a:lumOff val="40000"/>
                </a:schemeClr>
              </a:solidFill>
              <a:ea typeface="맑은 고딕"/>
            </a:endParaRPr>
          </a:p>
        </p:txBody>
      </p:sp>
      <p:pic>
        <p:nvPicPr>
          <p:cNvPr id="15" name="그림 14" descr="그린이(가) 표시된 사진&#10;&#10;자동 생성된 설명">
            <a:extLst>
              <a:ext uri="{FF2B5EF4-FFF2-40B4-BE49-F238E27FC236}">
                <a16:creationId xmlns:a16="http://schemas.microsoft.com/office/drawing/2014/main" id="{02BD09D7-F5C3-C5EB-230D-5FD650F4BD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7308" y="2815549"/>
            <a:ext cx="462088" cy="462088"/>
          </a:xfrm>
          <a:prstGeom prst="rect">
            <a:avLst/>
          </a:prstGeom>
        </p:spPr>
      </p:pic>
      <p:pic>
        <p:nvPicPr>
          <p:cNvPr id="16" name="그림 15" descr="그린이(가) 표시된 사진&#10;&#10;자동 생성된 설명">
            <a:extLst>
              <a:ext uri="{FF2B5EF4-FFF2-40B4-BE49-F238E27FC236}">
                <a16:creationId xmlns:a16="http://schemas.microsoft.com/office/drawing/2014/main" id="{2DDAEB14-8577-2CAC-6DEA-3F1943C9B9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882832" y="3691606"/>
            <a:ext cx="462088" cy="462088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879CD6BF-E4D8-8CC6-1D95-F13D4230CB24}"/>
              </a:ext>
            </a:extLst>
          </p:cNvPr>
          <p:cNvGrpSpPr/>
          <p:nvPr/>
        </p:nvGrpSpPr>
        <p:grpSpPr>
          <a:xfrm>
            <a:off x="5749375" y="1405211"/>
            <a:ext cx="1233996" cy="706476"/>
            <a:chOff x="1512161" y="2139238"/>
            <a:chExt cx="1233996" cy="706476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63649DD4-914C-9B1E-2432-7D2921F3C0D5}"/>
                </a:ext>
              </a:extLst>
            </p:cNvPr>
            <p:cNvSpPr/>
            <p:nvPr/>
          </p:nvSpPr>
          <p:spPr>
            <a:xfrm>
              <a:off x="1512161" y="2139238"/>
              <a:ext cx="1233996" cy="706476"/>
            </a:xfrm>
            <a:prstGeom prst="rect">
              <a:avLst/>
            </a:prstGeom>
            <a:solidFill>
              <a:srgbClr val="F4B183"/>
            </a:solidFill>
            <a:ln w="57150">
              <a:solidFill>
                <a:srgbClr val="0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DC28821-AE96-F1C6-47EC-E97C90724CEC}"/>
                </a:ext>
              </a:extLst>
            </p:cNvPr>
            <p:cNvSpPr txBox="1"/>
            <p:nvPr/>
          </p:nvSpPr>
          <p:spPr>
            <a:xfrm>
              <a:off x="1512161" y="2199383"/>
              <a:ext cx="123399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>
                  <a:solidFill>
                    <a:srgbClr val="401D06"/>
                  </a:solidFill>
                </a:rPr>
                <a:t>좌 상단</a:t>
              </a:r>
              <a:endParaRPr lang="en-US" altLang="ko-KR" b="1" dirty="0">
                <a:solidFill>
                  <a:srgbClr val="401D06"/>
                </a:solidFill>
              </a:endParaRPr>
            </a:p>
            <a:p>
              <a:pPr algn="ctr"/>
              <a:r>
                <a:rPr lang="ko-KR" altLang="en-US" b="1" dirty="0" err="1">
                  <a:solidFill>
                    <a:srgbClr val="401D06"/>
                  </a:solidFill>
                </a:rPr>
                <a:t>소지금</a:t>
              </a:r>
              <a:endParaRPr lang="en-US" b="1" dirty="0">
                <a:solidFill>
                  <a:srgbClr val="401D06"/>
                </a:solidFill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94411776-839F-0E5C-21E2-BF0F29E35B46}"/>
              </a:ext>
            </a:extLst>
          </p:cNvPr>
          <p:cNvGrpSpPr/>
          <p:nvPr/>
        </p:nvGrpSpPr>
        <p:grpSpPr>
          <a:xfrm>
            <a:off x="10119804" y="5257870"/>
            <a:ext cx="1233996" cy="706476"/>
            <a:chOff x="1512161" y="2139238"/>
            <a:chExt cx="1233996" cy="706476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2BBA6269-0F56-343C-D6F0-2420737AE3C5}"/>
                </a:ext>
              </a:extLst>
            </p:cNvPr>
            <p:cNvSpPr/>
            <p:nvPr/>
          </p:nvSpPr>
          <p:spPr>
            <a:xfrm>
              <a:off x="1512161" y="2139238"/>
              <a:ext cx="1233996" cy="706476"/>
            </a:xfrm>
            <a:prstGeom prst="rect">
              <a:avLst/>
            </a:prstGeom>
            <a:solidFill>
              <a:srgbClr val="F4B183"/>
            </a:solidFill>
            <a:ln w="57150">
              <a:solidFill>
                <a:srgbClr val="0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5683EE1-B5AE-0E0C-60A0-2DF75F21ADC8}"/>
                </a:ext>
              </a:extLst>
            </p:cNvPr>
            <p:cNvSpPr txBox="1"/>
            <p:nvPr/>
          </p:nvSpPr>
          <p:spPr>
            <a:xfrm>
              <a:off x="1512161" y="2199383"/>
              <a:ext cx="123399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>
                  <a:solidFill>
                    <a:srgbClr val="401D06"/>
                  </a:solidFill>
                </a:rPr>
                <a:t>둥지로 가는 버튼</a:t>
              </a:r>
              <a:endParaRPr lang="en-US" b="1" dirty="0">
                <a:solidFill>
                  <a:srgbClr val="401D06"/>
                </a:solidFill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C3C322ED-C93C-2D1E-842B-EF45C7923D32}"/>
              </a:ext>
            </a:extLst>
          </p:cNvPr>
          <p:cNvGrpSpPr/>
          <p:nvPr/>
        </p:nvGrpSpPr>
        <p:grpSpPr>
          <a:xfrm>
            <a:off x="10173230" y="3075762"/>
            <a:ext cx="1233996" cy="706476"/>
            <a:chOff x="1512161" y="2139238"/>
            <a:chExt cx="1233996" cy="706476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6AEB692E-263B-416F-3D80-1AFB4FDF454D}"/>
                </a:ext>
              </a:extLst>
            </p:cNvPr>
            <p:cNvSpPr/>
            <p:nvPr/>
          </p:nvSpPr>
          <p:spPr>
            <a:xfrm>
              <a:off x="1512161" y="2139238"/>
              <a:ext cx="1233996" cy="706476"/>
            </a:xfrm>
            <a:prstGeom prst="rect">
              <a:avLst/>
            </a:prstGeom>
            <a:solidFill>
              <a:srgbClr val="F4B183"/>
            </a:solidFill>
            <a:ln w="57150">
              <a:solidFill>
                <a:srgbClr val="0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D6C5C83-E76C-6DA0-213D-0835550958DA}"/>
                </a:ext>
              </a:extLst>
            </p:cNvPr>
            <p:cNvSpPr txBox="1"/>
            <p:nvPr/>
          </p:nvSpPr>
          <p:spPr>
            <a:xfrm>
              <a:off x="1512161" y="2199383"/>
              <a:ext cx="123399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>
                  <a:solidFill>
                    <a:srgbClr val="401D06"/>
                  </a:solidFill>
                </a:rPr>
                <a:t>나뭇잎은</a:t>
              </a:r>
              <a:endParaRPr lang="en-US" altLang="ko-KR" sz="1200" b="1" dirty="0">
                <a:solidFill>
                  <a:srgbClr val="401D06"/>
                </a:solidFill>
              </a:endParaRPr>
            </a:p>
            <a:p>
              <a:pPr algn="ctr"/>
              <a:r>
                <a:rPr lang="ko-KR" altLang="en-US" sz="1200" b="1" dirty="0">
                  <a:solidFill>
                    <a:srgbClr val="401D06"/>
                  </a:solidFill>
                </a:rPr>
                <a:t>죽은 키위 수 만큼</a:t>
              </a:r>
              <a:endParaRPr lang="en-US" sz="1200" b="1" dirty="0">
                <a:solidFill>
                  <a:srgbClr val="401D06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036282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63A55BB5-D436-6FCA-08A0-7A3C6CB10D26}"/>
              </a:ext>
            </a:extLst>
          </p:cNvPr>
          <p:cNvSpPr/>
          <p:nvPr/>
        </p:nvSpPr>
        <p:spPr>
          <a:xfrm>
            <a:off x="431074" y="365125"/>
            <a:ext cx="11329851" cy="6127750"/>
          </a:xfrm>
          <a:prstGeom prst="roundRect">
            <a:avLst>
              <a:gd name="adj" fmla="val 2132"/>
            </a:avLst>
          </a:prstGeom>
          <a:solidFill>
            <a:schemeClr val="accent2">
              <a:lumMod val="50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36DF08B-AD51-BCDA-5CBC-C9AE86C106CF}"/>
              </a:ext>
            </a:extLst>
          </p:cNvPr>
          <p:cNvSpPr/>
          <p:nvPr/>
        </p:nvSpPr>
        <p:spPr>
          <a:xfrm>
            <a:off x="666073" y="505391"/>
            <a:ext cx="4088807" cy="104502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79322606-F950-F092-F92A-6ECE415C85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2135" y="453266"/>
            <a:ext cx="3916681" cy="1325563"/>
          </a:xfrm>
        </p:spPr>
        <p:txBody>
          <a:bodyPr>
            <a:normAutofit/>
          </a:bodyPr>
          <a:lstStyle/>
          <a:p>
            <a:pPr algn="ctr"/>
            <a:r>
              <a:rPr lang="ko-KR" altLang="en-US" sz="4000" dirty="0">
                <a:ea typeface="맑은 고딕"/>
              </a:rPr>
              <a:t>키위 둥지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AE0BE7D-E057-BD4C-C0C7-A997CC4458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4300" y="1876926"/>
            <a:ext cx="2249813" cy="3985564"/>
          </a:xfrm>
          <a:prstGeom prst="rect">
            <a:avLst/>
          </a:prstGeom>
          <a:ln w="38100">
            <a:solidFill>
              <a:srgbClr val="FFD966"/>
            </a:solidFill>
          </a:ln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2DA5EDF3-F48C-E836-0518-BEEABE02A271}"/>
              </a:ext>
            </a:extLst>
          </p:cNvPr>
          <p:cNvGrpSpPr/>
          <p:nvPr/>
        </p:nvGrpSpPr>
        <p:grpSpPr>
          <a:xfrm>
            <a:off x="3483004" y="1866970"/>
            <a:ext cx="1233996" cy="706476"/>
            <a:chOff x="1512161" y="2139238"/>
            <a:chExt cx="1233996" cy="706476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08CD39F0-1C59-BBF2-2070-76744182F5E7}"/>
                </a:ext>
              </a:extLst>
            </p:cNvPr>
            <p:cNvSpPr/>
            <p:nvPr/>
          </p:nvSpPr>
          <p:spPr>
            <a:xfrm>
              <a:off x="1512161" y="2139238"/>
              <a:ext cx="1233996" cy="706476"/>
            </a:xfrm>
            <a:prstGeom prst="rect">
              <a:avLst/>
            </a:prstGeom>
            <a:solidFill>
              <a:srgbClr val="F4B183"/>
            </a:solidFill>
            <a:ln w="57150">
              <a:solidFill>
                <a:srgbClr val="0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915C6F92-7FDA-3A54-A48E-01A7862F8483}"/>
                </a:ext>
              </a:extLst>
            </p:cNvPr>
            <p:cNvSpPr txBox="1"/>
            <p:nvPr/>
          </p:nvSpPr>
          <p:spPr>
            <a:xfrm>
              <a:off x="1512161" y="2199383"/>
              <a:ext cx="123399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>
                  <a:solidFill>
                    <a:srgbClr val="401D06"/>
                  </a:solidFill>
                </a:rPr>
                <a:t>좌 상단</a:t>
              </a:r>
              <a:endParaRPr lang="en-US" altLang="ko-KR" b="1" dirty="0">
                <a:solidFill>
                  <a:srgbClr val="401D06"/>
                </a:solidFill>
              </a:endParaRPr>
            </a:p>
            <a:p>
              <a:pPr algn="ctr"/>
              <a:r>
                <a:rPr lang="ko-KR" altLang="en-US" b="1" dirty="0" err="1">
                  <a:solidFill>
                    <a:srgbClr val="401D06"/>
                  </a:solidFill>
                </a:rPr>
                <a:t>소지금</a:t>
              </a:r>
              <a:endParaRPr lang="en-US" b="1" dirty="0">
                <a:solidFill>
                  <a:srgbClr val="401D06"/>
                </a:solidFill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C3D26332-C0F5-C7A8-3925-44762D658B78}"/>
              </a:ext>
            </a:extLst>
          </p:cNvPr>
          <p:cNvGrpSpPr/>
          <p:nvPr/>
        </p:nvGrpSpPr>
        <p:grpSpPr>
          <a:xfrm>
            <a:off x="3483004" y="5156014"/>
            <a:ext cx="1233996" cy="706476"/>
            <a:chOff x="1512161" y="2139238"/>
            <a:chExt cx="1233996" cy="706476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991F1624-D3D5-C575-37E6-DA69AA4AE2CB}"/>
                </a:ext>
              </a:extLst>
            </p:cNvPr>
            <p:cNvSpPr/>
            <p:nvPr/>
          </p:nvSpPr>
          <p:spPr>
            <a:xfrm>
              <a:off x="1512161" y="2139238"/>
              <a:ext cx="1233996" cy="706476"/>
            </a:xfrm>
            <a:prstGeom prst="rect">
              <a:avLst/>
            </a:prstGeom>
            <a:solidFill>
              <a:srgbClr val="F4B183"/>
            </a:solidFill>
            <a:ln w="57150">
              <a:solidFill>
                <a:srgbClr val="0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D4F61A2-7E65-0494-974B-34BB2636E963}"/>
                </a:ext>
              </a:extLst>
            </p:cNvPr>
            <p:cNvSpPr txBox="1"/>
            <p:nvPr/>
          </p:nvSpPr>
          <p:spPr>
            <a:xfrm>
              <a:off x="1512161" y="2199383"/>
              <a:ext cx="123399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>
                  <a:solidFill>
                    <a:srgbClr val="401D06"/>
                  </a:solidFill>
                </a:rPr>
                <a:t>아이템</a:t>
              </a:r>
              <a:endParaRPr lang="en-US" altLang="ko-KR" b="1" dirty="0">
                <a:solidFill>
                  <a:srgbClr val="401D06"/>
                </a:solidFill>
              </a:endParaRPr>
            </a:p>
            <a:p>
              <a:pPr algn="ctr"/>
              <a:r>
                <a:rPr lang="ko-KR" altLang="en-US" b="1" dirty="0">
                  <a:solidFill>
                    <a:srgbClr val="401D06"/>
                  </a:solidFill>
                </a:rPr>
                <a:t>상점</a:t>
              </a:r>
              <a:endParaRPr lang="en-US" altLang="ko-KR" b="1" dirty="0">
                <a:solidFill>
                  <a:srgbClr val="401D06"/>
                </a:solidFill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FBDB7B70-2061-3090-7C94-C7EA18718263}"/>
              </a:ext>
            </a:extLst>
          </p:cNvPr>
          <p:cNvGrpSpPr/>
          <p:nvPr/>
        </p:nvGrpSpPr>
        <p:grpSpPr>
          <a:xfrm>
            <a:off x="7721413" y="3516470"/>
            <a:ext cx="1233996" cy="706476"/>
            <a:chOff x="1512161" y="2139238"/>
            <a:chExt cx="1233996" cy="706476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E017378C-BF10-89EC-89FC-B41FC1FC1E03}"/>
                </a:ext>
              </a:extLst>
            </p:cNvPr>
            <p:cNvSpPr/>
            <p:nvPr/>
          </p:nvSpPr>
          <p:spPr>
            <a:xfrm>
              <a:off x="1512161" y="2139238"/>
              <a:ext cx="1233996" cy="706476"/>
            </a:xfrm>
            <a:prstGeom prst="rect">
              <a:avLst/>
            </a:prstGeom>
            <a:solidFill>
              <a:srgbClr val="F4B183"/>
            </a:solidFill>
            <a:ln w="57150">
              <a:solidFill>
                <a:srgbClr val="0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19A6098-96D7-DCF0-4BA8-C6F9870DEBF6}"/>
                </a:ext>
              </a:extLst>
            </p:cNvPr>
            <p:cNvSpPr txBox="1"/>
            <p:nvPr/>
          </p:nvSpPr>
          <p:spPr>
            <a:xfrm>
              <a:off x="1512161" y="2199383"/>
              <a:ext cx="123399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srgbClr val="401D06"/>
                  </a:solidFill>
                </a:rPr>
                <a:t>중앙에 위치한 키위</a:t>
              </a:r>
              <a:endParaRPr lang="en-US" sz="1600" b="1" dirty="0">
                <a:solidFill>
                  <a:srgbClr val="401D06"/>
                </a:solidFill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D2337CEC-B436-A828-AA22-BCDE36E31027}"/>
              </a:ext>
            </a:extLst>
          </p:cNvPr>
          <p:cNvGrpSpPr/>
          <p:nvPr/>
        </p:nvGrpSpPr>
        <p:grpSpPr>
          <a:xfrm>
            <a:off x="7721413" y="5156014"/>
            <a:ext cx="1233996" cy="706476"/>
            <a:chOff x="1512161" y="2139238"/>
            <a:chExt cx="1233996" cy="706476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D4FD08E7-C651-21D1-FC80-66D2D2094EEB}"/>
                </a:ext>
              </a:extLst>
            </p:cNvPr>
            <p:cNvSpPr/>
            <p:nvPr/>
          </p:nvSpPr>
          <p:spPr>
            <a:xfrm>
              <a:off x="1512161" y="2139238"/>
              <a:ext cx="1233996" cy="706476"/>
            </a:xfrm>
            <a:prstGeom prst="rect">
              <a:avLst/>
            </a:prstGeom>
            <a:solidFill>
              <a:srgbClr val="F4B183"/>
            </a:solidFill>
            <a:ln w="57150">
              <a:solidFill>
                <a:srgbClr val="0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4662263-BF08-413D-2CC1-E087EC96B403}"/>
                </a:ext>
              </a:extLst>
            </p:cNvPr>
            <p:cNvSpPr txBox="1"/>
            <p:nvPr/>
          </p:nvSpPr>
          <p:spPr>
            <a:xfrm>
              <a:off x="1512161" y="2199383"/>
              <a:ext cx="119176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>
                  <a:solidFill>
                    <a:srgbClr val="401D06"/>
                  </a:solidFill>
                </a:rPr>
                <a:t>나무와</a:t>
              </a:r>
              <a:endParaRPr lang="en-US" altLang="ko-KR" b="1" dirty="0">
                <a:solidFill>
                  <a:srgbClr val="401D06"/>
                </a:solidFill>
              </a:endParaRPr>
            </a:p>
            <a:p>
              <a:pPr algn="ctr"/>
              <a:r>
                <a:rPr lang="ko-KR" altLang="en-US" b="1" dirty="0">
                  <a:solidFill>
                    <a:srgbClr val="401D06"/>
                  </a:solidFill>
                </a:rPr>
                <a:t>전투로</a:t>
              </a:r>
              <a:endParaRPr lang="en-US" b="1" dirty="0">
                <a:solidFill>
                  <a:srgbClr val="401D06"/>
                </a:solidFill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16DF3903-1932-23BA-1720-AAD7435C5D54}"/>
              </a:ext>
            </a:extLst>
          </p:cNvPr>
          <p:cNvGrpSpPr/>
          <p:nvPr/>
        </p:nvGrpSpPr>
        <p:grpSpPr>
          <a:xfrm>
            <a:off x="3520884" y="3516470"/>
            <a:ext cx="1233996" cy="706476"/>
            <a:chOff x="1512161" y="2139238"/>
            <a:chExt cx="1233996" cy="706476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D8B1A674-E008-1DC7-B9E9-244406B41C0B}"/>
                </a:ext>
              </a:extLst>
            </p:cNvPr>
            <p:cNvSpPr/>
            <p:nvPr/>
          </p:nvSpPr>
          <p:spPr>
            <a:xfrm>
              <a:off x="1512161" y="2139238"/>
              <a:ext cx="1233996" cy="706476"/>
            </a:xfrm>
            <a:prstGeom prst="rect">
              <a:avLst/>
            </a:prstGeom>
            <a:solidFill>
              <a:srgbClr val="F4B183"/>
            </a:solidFill>
            <a:ln w="57150">
              <a:solidFill>
                <a:srgbClr val="0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86F62CF-9078-471A-B912-F009A2475676}"/>
                </a:ext>
              </a:extLst>
            </p:cNvPr>
            <p:cNvSpPr txBox="1"/>
            <p:nvPr/>
          </p:nvSpPr>
          <p:spPr>
            <a:xfrm>
              <a:off x="1512161" y="2199383"/>
              <a:ext cx="123399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srgbClr val="401D06"/>
                  </a:solidFill>
                </a:rPr>
                <a:t>아이템 구매 시 생성</a:t>
              </a:r>
              <a:endParaRPr lang="en-US" sz="1600" b="1" dirty="0">
                <a:solidFill>
                  <a:srgbClr val="401D06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665063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63A55BB5-D436-6FCA-08A0-7A3C6CB10D26}"/>
              </a:ext>
            </a:extLst>
          </p:cNvPr>
          <p:cNvSpPr/>
          <p:nvPr/>
        </p:nvSpPr>
        <p:spPr>
          <a:xfrm>
            <a:off x="431074" y="365125"/>
            <a:ext cx="11329851" cy="6127750"/>
          </a:xfrm>
          <a:prstGeom prst="roundRect">
            <a:avLst>
              <a:gd name="adj" fmla="val 2132"/>
            </a:avLst>
          </a:prstGeom>
          <a:solidFill>
            <a:schemeClr val="accent2">
              <a:lumMod val="50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36DF08B-AD51-BCDA-5CBC-C9AE86C106CF}"/>
              </a:ext>
            </a:extLst>
          </p:cNvPr>
          <p:cNvSpPr/>
          <p:nvPr/>
        </p:nvSpPr>
        <p:spPr>
          <a:xfrm>
            <a:off x="666073" y="505391"/>
            <a:ext cx="4088807" cy="104502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79322606-F950-F092-F92A-6ECE415C85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491" y="432886"/>
            <a:ext cx="3916681" cy="1325563"/>
          </a:xfrm>
        </p:spPr>
        <p:txBody>
          <a:bodyPr>
            <a:normAutofit/>
          </a:bodyPr>
          <a:lstStyle/>
          <a:p>
            <a:r>
              <a:rPr lang="ko-KR" altLang="en-US" sz="4000" dirty="0">
                <a:ea typeface="맑은 고딕"/>
              </a:rPr>
              <a:t>스토리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94C6DBA-2036-E6D5-C3B1-7C81415CD6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653901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altLang="ko-KR" sz="3200" dirty="0">
              <a:solidFill>
                <a:srgbClr val="FFD966"/>
              </a:solidFill>
            </a:endParaRPr>
          </a:p>
          <a:p>
            <a:pPr marL="0" indent="0">
              <a:buNone/>
            </a:pPr>
            <a:endParaRPr lang="en-US" altLang="ko-KR" sz="3200" dirty="0">
              <a:solidFill>
                <a:srgbClr val="FFD966"/>
              </a:solidFill>
            </a:endParaRPr>
          </a:p>
          <a:p>
            <a:pPr marL="0" indent="0">
              <a:buNone/>
            </a:pPr>
            <a:r>
              <a:rPr lang="ko-KR" altLang="en-US" sz="3200" dirty="0">
                <a:solidFill>
                  <a:srgbClr val="FFD966"/>
                </a:solidFill>
              </a:rPr>
              <a:t>키위의 </a:t>
            </a:r>
            <a:r>
              <a:rPr lang="ko-KR" altLang="en-US" sz="3200" dirty="0" err="1">
                <a:solidFill>
                  <a:srgbClr val="FFD966"/>
                </a:solidFill>
              </a:rPr>
              <a:t>고향별</a:t>
            </a:r>
            <a:r>
              <a:rPr lang="ko-KR" altLang="en-US" sz="3200" dirty="0">
                <a:solidFill>
                  <a:srgbClr val="FFD966"/>
                </a:solidFill>
              </a:rPr>
              <a:t> 키위별이 멸망해 </a:t>
            </a:r>
            <a:endParaRPr lang="en-US" altLang="ko-KR" sz="3200" dirty="0">
              <a:solidFill>
                <a:srgbClr val="FFD966"/>
              </a:solidFill>
            </a:endParaRPr>
          </a:p>
          <a:p>
            <a:pPr marL="0" indent="0">
              <a:buNone/>
            </a:pPr>
            <a:r>
              <a:rPr lang="ko-KR" altLang="en-US" sz="3200" dirty="0">
                <a:solidFill>
                  <a:srgbClr val="FFD966"/>
                </a:solidFill>
              </a:rPr>
              <a:t>지구로온 키위를 키워주는 스토리</a:t>
            </a:r>
            <a:endParaRPr lang="en-US" altLang="ko-KR" sz="3200" dirty="0">
              <a:solidFill>
                <a:srgbClr val="FFD966"/>
              </a:solidFill>
            </a:endParaRPr>
          </a:p>
        </p:txBody>
      </p:sp>
      <p:pic>
        <p:nvPicPr>
          <p:cNvPr id="4" name="그림 3" descr="스크린샷, 텍스트, 원, 그래픽이(가) 표시된 사진&#10;&#10;자동 생성된 설명">
            <a:extLst>
              <a:ext uri="{FF2B5EF4-FFF2-40B4-BE49-F238E27FC236}">
                <a16:creationId xmlns:a16="http://schemas.microsoft.com/office/drawing/2014/main" id="{080EF058-5243-1188-B9C7-631E0DD90C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1628" y="1367179"/>
            <a:ext cx="2529498" cy="4496885"/>
          </a:xfrm>
          <a:prstGeom prst="rect">
            <a:avLst/>
          </a:prstGeom>
          <a:ln w="57150">
            <a:solidFill>
              <a:srgbClr val="FFD966"/>
            </a:solidFill>
          </a:ln>
        </p:spPr>
      </p:pic>
      <p:pic>
        <p:nvPicPr>
          <p:cNvPr id="6" name="그림 5" descr="만화 영화, 클립아트, 텍스트, 일러스트레이션이(가) 표시된 사진&#10;&#10;자동 생성된 설명">
            <a:extLst>
              <a:ext uri="{FF2B5EF4-FFF2-40B4-BE49-F238E27FC236}">
                <a16:creationId xmlns:a16="http://schemas.microsoft.com/office/drawing/2014/main" id="{C71BC738-5BED-2D5A-D10A-7D282BCA6F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6276" y="1367179"/>
            <a:ext cx="2529498" cy="4496885"/>
          </a:xfrm>
          <a:prstGeom prst="rect">
            <a:avLst/>
          </a:prstGeom>
          <a:ln w="57150">
            <a:solidFill>
              <a:srgbClr val="FFD966"/>
            </a:solidFill>
          </a:ln>
        </p:spPr>
      </p:pic>
    </p:spTree>
    <p:extLst>
      <p:ext uri="{BB962C8B-B14F-4D97-AF65-F5344CB8AC3E}">
        <p14:creationId xmlns:p14="http://schemas.microsoft.com/office/powerpoint/2010/main" val="21386051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228725-9C11-C7AA-376E-5BED3A85E7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AB8A1C6-0116-455F-23A8-7A24E0F2F4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748B2AE2-2CE6-CD02-13C9-B3ABA5E10D68}"/>
              </a:ext>
            </a:extLst>
          </p:cNvPr>
          <p:cNvSpPr/>
          <p:nvPr/>
        </p:nvSpPr>
        <p:spPr>
          <a:xfrm>
            <a:off x="431074" y="365125"/>
            <a:ext cx="11329851" cy="6127750"/>
          </a:xfrm>
          <a:prstGeom prst="roundRect">
            <a:avLst>
              <a:gd name="adj" fmla="val 2132"/>
            </a:avLst>
          </a:prstGeom>
          <a:solidFill>
            <a:schemeClr val="accent2">
              <a:lumMod val="50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BB611F4A-A23F-4F5B-3B2E-9C2C588A72F5}"/>
              </a:ext>
            </a:extLst>
          </p:cNvPr>
          <p:cNvSpPr/>
          <p:nvPr/>
        </p:nvSpPr>
        <p:spPr>
          <a:xfrm>
            <a:off x="3119803" y="2079381"/>
            <a:ext cx="5952392" cy="2699238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500" b="1" dirty="0"/>
              <a:t>끝 </a:t>
            </a:r>
            <a:r>
              <a:rPr lang="en-US" altLang="ko-KR" sz="11500" b="1" dirty="0"/>
              <a:t>Q&amp;A</a:t>
            </a:r>
            <a:endParaRPr lang="ko-KR" altLang="en-US" sz="11500" b="1" dirty="0"/>
          </a:p>
        </p:txBody>
      </p:sp>
    </p:spTree>
    <p:extLst>
      <p:ext uri="{BB962C8B-B14F-4D97-AF65-F5344CB8AC3E}">
        <p14:creationId xmlns:p14="http://schemas.microsoft.com/office/powerpoint/2010/main" val="20688158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63A55BB5-D436-6FCA-08A0-7A3C6CB10D26}"/>
              </a:ext>
            </a:extLst>
          </p:cNvPr>
          <p:cNvSpPr/>
          <p:nvPr/>
        </p:nvSpPr>
        <p:spPr>
          <a:xfrm>
            <a:off x="431074" y="365125"/>
            <a:ext cx="11329851" cy="6127750"/>
          </a:xfrm>
          <a:prstGeom prst="roundRect">
            <a:avLst>
              <a:gd name="adj" fmla="val 2132"/>
            </a:avLst>
          </a:prstGeom>
          <a:solidFill>
            <a:schemeClr val="accent2">
              <a:lumMod val="50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36DF08B-AD51-BCDA-5CBC-C9AE86C106CF}"/>
              </a:ext>
            </a:extLst>
          </p:cNvPr>
          <p:cNvSpPr/>
          <p:nvPr/>
        </p:nvSpPr>
        <p:spPr>
          <a:xfrm>
            <a:off x="666073" y="505391"/>
            <a:ext cx="4088807" cy="104502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79322606-F950-F092-F92A-6ECE415C85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3589" y="432886"/>
            <a:ext cx="4616222" cy="1325563"/>
          </a:xfrm>
        </p:spPr>
        <p:txBody>
          <a:bodyPr/>
          <a:lstStyle/>
          <a:p>
            <a:r>
              <a:rPr lang="ko-KR" altLang="en-US" dirty="0">
                <a:ea typeface="맑은 고딕"/>
              </a:rPr>
              <a:t>기본 정보 요약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94C6DBA-2036-E6D5-C3B1-7C81415CD6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>
                <a:solidFill>
                  <a:schemeClr val="accent4">
                    <a:lumMod val="60000"/>
                    <a:lumOff val="40000"/>
                  </a:schemeClr>
                </a:solidFill>
                <a:ea typeface="맑은 고딕"/>
              </a:rPr>
              <a:t>장르 : 방치형 육성 게임</a:t>
            </a:r>
          </a:p>
          <a:p>
            <a:pPr marL="0" indent="0">
              <a:buNone/>
            </a:pPr>
            <a:endParaRPr lang="ko-KR" altLang="en-US" dirty="0">
              <a:solidFill>
                <a:schemeClr val="accent4">
                  <a:lumMod val="60000"/>
                  <a:lumOff val="40000"/>
                </a:schemeClr>
              </a:solidFill>
              <a:ea typeface="맑은 고딕"/>
            </a:endParaRPr>
          </a:p>
          <a:p>
            <a:pPr marL="0" indent="0">
              <a:buNone/>
            </a:pPr>
            <a:r>
              <a:rPr lang="ko-KR" altLang="en-US" dirty="0">
                <a:solidFill>
                  <a:schemeClr val="accent4">
                    <a:lumMod val="60000"/>
                    <a:lumOff val="40000"/>
                  </a:schemeClr>
                </a:solidFill>
                <a:ea typeface="맑은 고딕"/>
              </a:rPr>
              <a:t>플랫폼 : 안드로이드, IOS</a:t>
            </a:r>
          </a:p>
          <a:p>
            <a:pPr marL="0" indent="0">
              <a:buNone/>
            </a:pPr>
            <a:endParaRPr lang="ko-KR" altLang="en-US" dirty="0">
              <a:solidFill>
                <a:schemeClr val="accent4">
                  <a:lumMod val="60000"/>
                  <a:lumOff val="40000"/>
                </a:schemeClr>
              </a:solidFill>
              <a:ea typeface="맑은 고딕"/>
            </a:endParaRPr>
          </a:p>
          <a:p>
            <a:pPr marL="0" indent="0">
              <a:buNone/>
            </a:pPr>
            <a:r>
              <a:rPr lang="ko-KR" altLang="en-US" dirty="0">
                <a:solidFill>
                  <a:schemeClr val="accent4">
                    <a:lumMod val="60000"/>
                    <a:lumOff val="40000"/>
                  </a:schemeClr>
                </a:solidFill>
                <a:ea typeface="맑은 고딕"/>
              </a:rPr>
              <a:t>타겟 플레이어 : 10~20대</a:t>
            </a:r>
          </a:p>
        </p:txBody>
      </p:sp>
    </p:spTree>
    <p:extLst>
      <p:ext uri="{BB962C8B-B14F-4D97-AF65-F5344CB8AC3E}">
        <p14:creationId xmlns:p14="http://schemas.microsoft.com/office/powerpoint/2010/main" val="26130324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63A55BB5-D436-6FCA-08A0-7A3C6CB10D26}"/>
              </a:ext>
            </a:extLst>
          </p:cNvPr>
          <p:cNvSpPr/>
          <p:nvPr/>
        </p:nvSpPr>
        <p:spPr>
          <a:xfrm>
            <a:off x="431074" y="365125"/>
            <a:ext cx="11329851" cy="6127750"/>
          </a:xfrm>
          <a:prstGeom prst="roundRect">
            <a:avLst>
              <a:gd name="adj" fmla="val 2132"/>
            </a:avLst>
          </a:prstGeom>
          <a:solidFill>
            <a:schemeClr val="accent2">
              <a:lumMod val="50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36DF08B-AD51-BCDA-5CBC-C9AE86C106CF}"/>
              </a:ext>
            </a:extLst>
          </p:cNvPr>
          <p:cNvSpPr/>
          <p:nvPr/>
        </p:nvSpPr>
        <p:spPr>
          <a:xfrm>
            <a:off x="666073" y="505391"/>
            <a:ext cx="4088807" cy="104502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79322606-F950-F092-F92A-6ECE415C85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3198" y="488773"/>
            <a:ext cx="3916681" cy="1325563"/>
          </a:xfrm>
        </p:spPr>
        <p:txBody>
          <a:bodyPr/>
          <a:lstStyle/>
          <a:p>
            <a:r>
              <a:rPr lang="ko-KR" altLang="en-US" dirty="0">
                <a:ea typeface="맑은 고딕"/>
              </a:rPr>
              <a:t>게임의 목표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94C6DBA-2036-E6D5-C3B1-7C81415CD6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>
                <a:solidFill>
                  <a:schemeClr val="accent4">
                    <a:lumMod val="60000"/>
                    <a:lumOff val="40000"/>
                  </a:schemeClr>
                </a:solidFill>
                <a:ea typeface="맑은 고딕"/>
              </a:rPr>
              <a:t>핵심 목표 : 키위를 최대한 오래 키우는 것</a:t>
            </a:r>
          </a:p>
          <a:p>
            <a:pPr marL="0" indent="0">
              <a:buNone/>
            </a:pPr>
            <a:endParaRPr lang="ko-KR" altLang="en-US" dirty="0">
              <a:solidFill>
                <a:schemeClr val="accent4">
                  <a:lumMod val="60000"/>
                  <a:lumOff val="40000"/>
                </a:schemeClr>
              </a:solidFill>
              <a:ea typeface="맑은 고딕"/>
            </a:endParaRPr>
          </a:p>
          <a:p>
            <a:pPr marL="0" indent="0">
              <a:buNone/>
            </a:pPr>
            <a:r>
              <a:rPr lang="ko-KR" altLang="en-US" dirty="0">
                <a:solidFill>
                  <a:schemeClr val="accent4">
                    <a:lumMod val="60000"/>
                    <a:lumOff val="40000"/>
                  </a:schemeClr>
                </a:solidFill>
                <a:ea typeface="맑은 고딕"/>
              </a:rPr>
              <a:t>부가 목표 : 대전, 키위 꾸미기, 등</a:t>
            </a:r>
          </a:p>
        </p:txBody>
      </p:sp>
    </p:spTree>
    <p:extLst>
      <p:ext uri="{BB962C8B-B14F-4D97-AF65-F5344CB8AC3E}">
        <p14:creationId xmlns:p14="http://schemas.microsoft.com/office/powerpoint/2010/main" val="780161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63A55BB5-D436-6FCA-08A0-7A3C6CB10D26}"/>
              </a:ext>
            </a:extLst>
          </p:cNvPr>
          <p:cNvSpPr/>
          <p:nvPr/>
        </p:nvSpPr>
        <p:spPr>
          <a:xfrm>
            <a:off x="431074" y="365125"/>
            <a:ext cx="11329851" cy="6127750"/>
          </a:xfrm>
          <a:prstGeom prst="roundRect">
            <a:avLst>
              <a:gd name="adj" fmla="val 2132"/>
            </a:avLst>
          </a:prstGeom>
          <a:solidFill>
            <a:schemeClr val="accent2">
              <a:lumMod val="50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36DF08B-AD51-BCDA-5CBC-C9AE86C106CF}"/>
              </a:ext>
            </a:extLst>
          </p:cNvPr>
          <p:cNvSpPr/>
          <p:nvPr/>
        </p:nvSpPr>
        <p:spPr>
          <a:xfrm>
            <a:off x="666073" y="505391"/>
            <a:ext cx="4088807" cy="104502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79322606-F950-F092-F92A-6ECE415C85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147" y="432886"/>
            <a:ext cx="4416352" cy="1325563"/>
          </a:xfrm>
        </p:spPr>
        <p:txBody>
          <a:bodyPr/>
          <a:lstStyle/>
          <a:p>
            <a:r>
              <a:rPr lang="ko-KR" altLang="en-US" dirty="0">
                <a:ea typeface="맑은 고딕"/>
              </a:rPr>
              <a:t>  키위의 설정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94C6DBA-2036-E6D5-C3B1-7C81415CD6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8100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altLang="ko-KR" dirty="0">
              <a:solidFill>
                <a:schemeClr val="accent4">
                  <a:lumMod val="60000"/>
                  <a:lumOff val="40000"/>
                </a:schemeClr>
              </a:solidFill>
              <a:ea typeface="맑은 고딕"/>
            </a:endParaRPr>
          </a:p>
          <a:p>
            <a:pPr marL="0" indent="0">
              <a:buNone/>
            </a:pPr>
            <a:endParaRPr lang="en-US" altLang="ko-KR" dirty="0">
              <a:solidFill>
                <a:schemeClr val="accent4">
                  <a:lumMod val="60000"/>
                  <a:lumOff val="40000"/>
                </a:schemeClr>
              </a:solidFill>
              <a:ea typeface="맑은 고딕"/>
            </a:endParaRPr>
          </a:p>
          <a:p>
            <a:pPr marL="0" indent="0">
              <a:buNone/>
            </a:pPr>
            <a:r>
              <a:rPr lang="ko-KR" altLang="en-US" dirty="0">
                <a:solidFill>
                  <a:schemeClr val="accent4">
                    <a:lumMod val="60000"/>
                    <a:lumOff val="40000"/>
                  </a:schemeClr>
                </a:solidFill>
                <a:ea typeface="맑은 고딕"/>
              </a:rPr>
              <a:t>키위가 쉽게 사망하나 전 세대의 능력치의 최대 수치가 이후 세대에 이전됨</a:t>
            </a:r>
          </a:p>
        </p:txBody>
      </p:sp>
      <p:pic>
        <p:nvPicPr>
          <p:cNvPr id="2" name="그림 1" descr="클립아트, 만화 영화, 일러스트레이션, 예술이(가) 표시된 사진&#10;&#10;자동 생성된 설명">
            <a:extLst>
              <a:ext uri="{FF2B5EF4-FFF2-40B4-BE49-F238E27FC236}">
                <a16:creationId xmlns:a16="http://schemas.microsoft.com/office/drawing/2014/main" id="{54430631-58A8-8434-0804-6E8EB2C155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7" t="39208" r="6474" b="16963"/>
          <a:stretch/>
        </p:blipFill>
        <p:spPr>
          <a:xfrm>
            <a:off x="5399625" y="866870"/>
            <a:ext cx="3245299" cy="2437646"/>
          </a:xfrm>
          <a:prstGeom prst="rect">
            <a:avLst/>
          </a:prstGeom>
        </p:spPr>
      </p:pic>
      <p:pic>
        <p:nvPicPr>
          <p:cNvPr id="4" name="그림 3" descr="새, 예술, 일러스트레이션, 오리이(가) 표시된 사진&#10;&#10;중간 신뢰도로 자동 생성된 설명">
            <a:extLst>
              <a:ext uri="{FF2B5EF4-FFF2-40B4-BE49-F238E27FC236}">
                <a16:creationId xmlns:a16="http://schemas.microsoft.com/office/drawing/2014/main" id="{C89E5F73-8666-983E-E6FF-DF2F6ED74A9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67" t="28119" r="17557" b="15644"/>
          <a:stretch/>
        </p:blipFill>
        <p:spPr>
          <a:xfrm>
            <a:off x="8329188" y="2549361"/>
            <a:ext cx="3351061" cy="3943514"/>
          </a:xfrm>
          <a:prstGeom prst="rect">
            <a:avLst/>
          </a:prstGeom>
        </p:spPr>
      </p:pic>
      <p:sp>
        <p:nvSpPr>
          <p:cNvPr id="5" name="화살표: 굽음 4">
            <a:extLst>
              <a:ext uri="{FF2B5EF4-FFF2-40B4-BE49-F238E27FC236}">
                <a16:creationId xmlns:a16="http://schemas.microsoft.com/office/drawing/2014/main" id="{2EC57B3A-1A10-CDE6-0AD7-A1A3A2AD853B}"/>
              </a:ext>
            </a:extLst>
          </p:cNvPr>
          <p:cNvSpPr/>
          <p:nvPr/>
        </p:nvSpPr>
        <p:spPr>
          <a:xfrm rot="5400000">
            <a:off x="9136919" y="1388986"/>
            <a:ext cx="1448555" cy="1618293"/>
          </a:xfrm>
          <a:prstGeom prst="bentArrow">
            <a:avLst/>
          </a:prstGeom>
          <a:solidFill>
            <a:srgbClr val="401D06"/>
          </a:solidFill>
          <a:ln w="76200">
            <a:solidFill>
              <a:srgbClr val="FFD9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82943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63A55BB5-D436-6FCA-08A0-7A3C6CB10D26}"/>
              </a:ext>
            </a:extLst>
          </p:cNvPr>
          <p:cNvSpPr/>
          <p:nvPr/>
        </p:nvSpPr>
        <p:spPr>
          <a:xfrm>
            <a:off x="431074" y="365125"/>
            <a:ext cx="11329851" cy="6127750"/>
          </a:xfrm>
          <a:prstGeom prst="roundRect">
            <a:avLst>
              <a:gd name="adj" fmla="val 2132"/>
            </a:avLst>
          </a:prstGeom>
          <a:solidFill>
            <a:schemeClr val="accent2">
              <a:lumMod val="50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36DF08B-AD51-BCDA-5CBC-C9AE86C106CF}"/>
              </a:ext>
            </a:extLst>
          </p:cNvPr>
          <p:cNvSpPr/>
          <p:nvPr/>
        </p:nvSpPr>
        <p:spPr>
          <a:xfrm>
            <a:off x="666073" y="505391"/>
            <a:ext cx="4088807" cy="104502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79322606-F950-F092-F92A-6ECE415C85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491" y="432886"/>
            <a:ext cx="3916681" cy="1325563"/>
          </a:xfrm>
        </p:spPr>
        <p:txBody>
          <a:bodyPr>
            <a:normAutofit/>
          </a:bodyPr>
          <a:lstStyle/>
          <a:p>
            <a:r>
              <a:rPr lang="ko-KR" altLang="en-US" sz="4000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키위의 설정</a:t>
            </a:r>
            <a:endParaRPr lang="ko-KR" altLang="en-US" sz="4000" dirty="0">
              <a:ea typeface="맑은 고딕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94C6DBA-2036-E6D5-C3B1-7C81415CD6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292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altLang="ko-KR" sz="3200" dirty="0">
              <a:solidFill>
                <a:srgbClr val="FFD966"/>
              </a:solidFill>
            </a:endParaRPr>
          </a:p>
          <a:p>
            <a:pPr marL="0" indent="0">
              <a:buNone/>
            </a:pPr>
            <a:endParaRPr lang="en-US" altLang="ko-KR" sz="3200" dirty="0">
              <a:solidFill>
                <a:srgbClr val="FFD966"/>
              </a:solidFill>
            </a:endParaRPr>
          </a:p>
          <a:p>
            <a:pPr marL="0" indent="0">
              <a:buNone/>
            </a:pPr>
            <a:r>
              <a:rPr lang="ko-KR" altLang="en-US" sz="3200" dirty="0">
                <a:solidFill>
                  <a:srgbClr val="FFD966"/>
                </a:solidFill>
              </a:rPr>
              <a:t>키위가 죽으면 키위는 키위 나무의 나뭇잎으로 변함</a:t>
            </a:r>
            <a:endParaRPr lang="en-US" altLang="ko-KR" sz="3200" dirty="0">
              <a:solidFill>
                <a:srgbClr val="FFD966"/>
              </a:solidFill>
            </a:endParaRPr>
          </a:p>
        </p:txBody>
      </p:sp>
      <p:pic>
        <p:nvPicPr>
          <p:cNvPr id="4" name="그림 3" descr="그린이(가) 표시된 사진&#10;&#10;자동 생성된 설명">
            <a:extLst>
              <a:ext uri="{FF2B5EF4-FFF2-40B4-BE49-F238E27FC236}">
                <a16:creationId xmlns:a16="http://schemas.microsoft.com/office/drawing/2014/main" id="{DDB74E2D-DD9E-11CA-B239-B6B68343FB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5838" y="4443979"/>
            <a:ext cx="1732984" cy="1732984"/>
          </a:xfrm>
          <a:prstGeom prst="rect">
            <a:avLst/>
          </a:prstGeom>
        </p:spPr>
      </p:pic>
      <p:sp>
        <p:nvSpPr>
          <p:cNvPr id="7" name="화살표: 원형 6">
            <a:extLst>
              <a:ext uri="{FF2B5EF4-FFF2-40B4-BE49-F238E27FC236}">
                <a16:creationId xmlns:a16="http://schemas.microsoft.com/office/drawing/2014/main" id="{CF21C189-B805-B684-4914-937188046963}"/>
              </a:ext>
            </a:extLst>
          </p:cNvPr>
          <p:cNvSpPr/>
          <p:nvPr/>
        </p:nvSpPr>
        <p:spPr>
          <a:xfrm>
            <a:off x="8787146" y="2670354"/>
            <a:ext cx="2544024" cy="2190939"/>
          </a:xfrm>
          <a:prstGeom prst="circularArrow">
            <a:avLst>
              <a:gd name="adj1" fmla="val 11449"/>
              <a:gd name="adj2" fmla="val 2526324"/>
              <a:gd name="adj3" fmla="val 20705932"/>
              <a:gd name="adj4" fmla="val 15761135"/>
              <a:gd name="adj5" fmla="val 17713"/>
            </a:avLst>
          </a:prstGeom>
          <a:solidFill>
            <a:srgbClr val="401D06"/>
          </a:solidFill>
          <a:ln w="76200">
            <a:solidFill>
              <a:srgbClr val="FFD9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8" name="그림 7" descr="클립아트, 만화 영화, 일러스트레이션, 예술이(가) 표시된 사진&#10;&#10;자동 생성된 설명">
            <a:extLst>
              <a:ext uri="{FF2B5EF4-FFF2-40B4-BE49-F238E27FC236}">
                <a16:creationId xmlns:a16="http://schemas.microsoft.com/office/drawing/2014/main" id="{894AD882-8D93-56FC-3A79-33932AB02EA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7" t="39208" r="6474" b="16963"/>
          <a:stretch/>
        </p:blipFill>
        <p:spPr>
          <a:xfrm>
            <a:off x="5758003" y="1926124"/>
            <a:ext cx="4001631" cy="3005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9347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63A55BB5-D436-6FCA-08A0-7A3C6CB10D26}"/>
              </a:ext>
            </a:extLst>
          </p:cNvPr>
          <p:cNvSpPr/>
          <p:nvPr/>
        </p:nvSpPr>
        <p:spPr>
          <a:xfrm>
            <a:off x="431074" y="365125"/>
            <a:ext cx="11329851" cy="6127750"/>
          </a:xfrm>
          <a:prstGeom prst="roundRect">
            <a:avLst>
              <a:gd name="adj" fmla="val 2132"/>
            </a:avLst>
          </a:prstGeom>
          <a:solidFill>
            <a:schemeClr val="accent2">
              <a:lumMod val="50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36DF08B-AD51-BCDA-5CBC-C9AE86C106CF}"/>
              </a:ext>
            </a:extLst>
          </p:cNvPr>
          <p:cNvSpPr/>
          <p:nvPr/>
        </p:nvSpPr>
        <p:spPr>
          <a:xfrm>
            <a:off x="666073" y="505391"/>
            <a:ext cx="4088807" cy="104502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79322606-F950-F092-F92A-6ECE415C85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491" y="432886"/>
            <a:ext cx="3916681" cy="1325563"/>
          </a:xfrm>
        </p:spPr>
        <p:txBody>
          <a:bodyPr>
            <a:normAutofit/>
          </a:bodyPr>
          <a:lstStyle/>
          <a:p>
            <a:r>
              <a:rPr lang="ko-KR" altLang="en-US" sz="4000" dirty="0">
                <a:ea typeface="맑은 고딕"/>
              </a:rPr>
              <a:t>  키위의 설정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94C6DBA-2036-E6D5-C3B1-7C81415CD6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292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altLang="ko-KR" sz="3200" dirty="0">
              <a:solidFill>
                <a:srgbClr val="FFD966"/>
              </a:solidFill>
            </a:endParaRPr>
          </a:p>
          <a:p>
            <a:pPr marL="0" indent="0">
              <a:buNone/>
            </a:pPr>
            <a:endParaRPr lang="en-US" altLang="ko-KR" sz="3200" dirty="0">
              <a:solidFill>
                <a:srgbClr val="FFD966"/>
              </a:solidFill>
            </a:endParaRPr>
          </a:p>
          <a:p>
            <a:pPr marL="0" indent="0">
              <a:buNone/>
            </a:pPr>
            <a:r>
              <a:rPr lang="ko-KR" altLang="en-US" sz="3200" dirty="0">
                <a:solidFill>
                  <a:srgbClr val="FFD966"/>
                </a:solidFill>
              </a:rPr>
              <a:t>키위 나무는 다음 키위가 살아갈 수 있게 재화를 꾸준히 생산 해줌</a:t>
            </a:r>
            <a:endParaRPr lang="en-US" altLang="ko-KR" sz="3200" dirty="0">
              <a:solidFill>
                <a:srgbClr val="FFD966"/>
              </a:solidFill>
            </a:endParaRPr>
          </a:p>
        </p:txBody>
      </p:sp>
      <p:pic>
        <p:nvPicPr>
          <p:cNvPr id="5" name="그림 4" descr="새, 예술, 일러스트레이션, 오리이(가) 표시된 사진&#10;&#10;중간 신뢰도로 자동 생성된 설명">
            <a:extLst>
              <a:ext uri="{FF2B5EF4-FFF2-40B4-BE49-F238E27FC236}">
                <a16:creationId xmlns:a16="http://schemas.microsoft.com/office/drawing/2014/main" id="{E6B78D47-B289-62FB-225D-23529CBF902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67" t="28119" r="17557" b="15644"/>
          <a:stretch/>
        </p:blipFill>
        <p:spPr>
          <a:xfrm>
            <a:off x="8483571" y="2713777"/>
            <a:ext cx="3277354" cy="3856776"/>
          </a:xfrm>
          <a:prstGeom prst="rect">
            <a:avLst/>
          </a:prstGeom>
        </p:spPr>
      </p:pic>
      <p:pic>
        <p:nvPicPr>
          <p:cNvPr id="7" name="그림 6" descr="화분, 실내용 화초, 식물, 분재이(가) 표시된 사진&#10;&#10;자동 생성된 설명">
            <a:extLst>
              <a:ext uri="{FF2B5EF4-FFF2-40B4-BE49-F238E27FC236}">
                <a16:creationId xmlns:a16="http://schemas.microsoft.com/office/drawing/2014/main" id="{9B72704F-1B03-914B-66D8-916892A9EB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6160" y="1943508"/>
            <a:ext cx="2517411" cy="4475398"/>
          </a:xfrm>
          <a:prstGeom prst="rect">
            <a:avLst/>
          </a:prstGeom>
        </p:spPr>
      </p:pic>
      <p:pic>
        <p:nvPicPr>
          <p:cNvPr id="8" name="그림 7" descr="그린이(가) 표시된 사진&#10;&#10;자동 생성된 설명">
            <a:extLst>
              <a:ext uri="{FF2B5EF4-FFF2-40B4-BE49-F238E27FC236}">
                <a16:creationId xmlns:a16="http://schemas.microsoft.com/office/drawing/2014/main" id="{39C08E20-1076-5293-9FE6-26A17F795F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5547" y="3358474"/>
            <a:ext cx="462088" cy="462088"/>
          </a:xfrm>
          <a:prstGeom prst="rect">
            <a:avLst/>
          </a:prstGeom>
        </p:spPr>
      </p:pic>
      <p:pic>
        <p:nvPicPr>
          <p:cNvPr id="13" name="그림 12" descr="스크린샷, 탄이(가) 표시된 사진&#10;&#10;자동 생성된 설명">
            <a:extLst>
              <a:ext uri="{FF2B5EF4-FFF2-40B4-BE49-F238E27FC236}">
                <a16:creationId xmlns:a16="http://schemas.microsoft.com/office/drawing/2014/main" id="{B7F37AF0-DB4F-DCDA-6BDF-18FDA15806C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1" t="15842" r="83839" b="68920"/>
          <a:stretch/>
        </p:blipFill>
        <p:spPr>
          <a:xfrm>
            <a:off x="7891397" y="1806128"/>
            <a:ext cx="986828" cy="104502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51E87F7-4AB1-C31F-EF04-8FA680E99619}"/>
              </a:ext>
            </a:extLst>
          </p:cNvPr>
          <p:cNvSpPr txBox="1"/>
          <p:nvPr/>
        </p:nvSpPr>
        <p:spPr>
          <a:xfrm>
            <a:off x="8981037" y="1943508"/>
            <a:ext cx="21366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FFD966"/>
                </a:solidFill>
              </a:rPr>
              <a:t>잎 </a:t>
            </a:r>
            <a:r>
              <a:rPr lang="en-US" altLang="ko-KR" sz="2400" dirty="0">
                <a:solidFill>
                  <a:srgbClr val="FFD966"/>
                </a:solidFill>
              </a:rPr>
              <a:t>1</a:t>
            </a:r>
            <a:r>
              <a:rPr lang="ko-KR" altLang="en-US" sz="2400" dirty="0">
                <a:solidFill>
                  <a:srgbClr val="FFD966"/>
                </a:solidFill>
              </a:rPr>
              <a:t>개당 </a:t>
            </a:r>
            <a:r>
              <a:rPr lang="en-US" altLang="ko-KR" sz="2400" dirty="0">
                <a:solidFill>
                  <a:srgbClr val="FFD966"/>
                </a:solidFill>
              </a:rPr>
              <a:t>1</a:t>
            </a:r>
            <a:r>
              <a:rPr lang="ko-KR" altLang="en-US" sz="2400" dirty="0">
                <a:solidFill>
                  <a:srgbClr val="FFD966"/>
                </a:solidFill>
              </a:rPr>
              <a:t>씩</a:t>
            </a:r>
            <a:endParaRPr lang="en-US" sz="2400" dirty="0">
              <a:solidFill>
                <a:srgbClr val="FFD9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90905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63A55BB5-D436-6FCA-08A0-7A3C6CB10D26}"/>
              </a:ext>
            </a:extLst>
          </p:cNvPr>
          <p:cNvSpPr/>
          <p:nvPr/>
        </p:nvSpPr>
        <p:spPr>
          <a:xfrm>
            <a:off x="431074" y="365125"/>
            <a:ext cx="11329851" cy="6127750"/>
          </a:xfrm>
          <a:prstGeom prst="roundRect">
            <a:avLst>
              <a:gd name="adj" fmla="val 2132"/>
            </a:avLst>
          </a:prstGeom>
          <a:solidFill>
            <a:schemeClr val="accent2">
              <a:lumMod val="50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36DF08B-AD51-BCDA-5CBC-C9AE86C106CF}"/>
              </a:ext>
            </a:extLst>
          </p:cNvPr>
          <p:cNvSpPr/>
          <p:nvPr/>
        </p:nvSpPr>
        <p:spPr>
          <a:xfrm>
            <a:off x="666073" y="505391"/>
            <a:ext cx="4088807" cy="104502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79322606-F950-F092-F92A-6ECE415C85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491" y="432886"/>
            <a:ext cx="3916681" cy="1325563"/>
          </a:xfrm>
        </p:spPr>
        <p:txBody>
          <a:bodyPr>
            <a:normAutofit/>
          </a:bodyPr>
          <a:lstStyle/>
          <a:p>
            <a:r>
              <a:rPr lang="ko-KR" altLang="en-US" sz="3600" dirty="0">
                <a:ea typeface="맑은 고딕"/>
              </a:rPr>
              <a:t>유사게임 리서치</a:t>
            </a:r>
          </a:p>
        </p:txBody>
      </p:sp>
      <p:pic>
        <p:nvPicPr>
          <p:cNvPr id="5" name="그림 4" descr="텍스트, 스크린샷, 만화 영화, 클립아트이(가) 표시된 사진&#10;&#10;자동 생성된 설명">
            <a:extLst>
              <a:ext uri="{FF2B5EF4-FFF2-40B4-BE49-F238E27FC236}">
                <a16:creationId xmlns:a16="http://schemas.microsoft.com/office/drawing/2014/main" id="{80BAFF2C-28CC-5210-783F-3BDAF09C7C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6865" y="1826210"/>
            <a:ext cx="1936861" cy="3409064"/>
          </a:xfrm>
          <a:prstGeom prst="rect">
            <a:avLst/>
          </a:prstGeom>
        </p:spPr>
      </p:pic>
      <p:pic>
        <p:nvPicPr>
          <p:cNvPr id="8" name="그림 7" descr="텍스트, 만화 영화, 소설, 암초이(가) 표시된 사진&#10;&#10;자동 생성된 설명">
            <a:extLst>
              <a:ext uri="{FF2B5EF4-FFF2-40B4-BE49-F238E27FC236}">
                <a16:creationId xmlns:a16="http://schemas.microsoft.com/office/drawing/2014/main" id="{C2E3CD0E-C760-4DEF-17A6-AE26ABECFA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8203" y="1826210"/>
            <a:ext cx="1936861" cy="3409065"/>
          </a:xfrm>
          <a:prstGeom prst="rect">
            <a:avLst/>
          </a:prstGeom>
        </p:spPr>
      </p:pic>
      <p:pic>
        <p:nvPicPr>
          <p:cNvPr id="13" name="그림 12" descr="텍스트, 만화 영화, 스크린샷, 클립아트이(가) 표시된 사진&#10;&#10;자동 생성된 설명">
            <a:extLst>
              <a:ext uri="{FF2B5EF4-FFF2-40B4-BE49-F238E27FC236}">
                <a16:creationId xmlns:a16="http://schemas.microsoft.com/office/drawing/2014/main" id="{BC80C050-20BB-BB72-1D21-196BC60460F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39" b="8479"/>
          <a:stretch/>
        </p:blipFill>
        <p:spPr>
          <a:xfrm>
            <a:off x="2865523" y="1826210"/>
            <a:ext cx="1936865" cy="3409064"/>
          </a:xfrm>
          <a:prstGeom prst="rect">
            <a:avLst/>
          </a:prstGeom>
        </p:spPr>
      </p:pic>
      <p:pic>
        <p:nvPicPr>
          <p:cNvPr id="15" name="그림 14" descr="텍스트, 스크린샷, 만화 영화, 운영 체제이(가) 표시된 사진&#10;&#10;자동 생성된 설명">
            <a:extLst>
              <a:ext uri="{FF2B5EF4-FFF2-40B4-BE49-F238E27FC236}">
                <a16:creationId xmlns:a16="http://schemas.microsoft.com/office/drawing/2014/main" id="{FC1627A1-CEDE-D3FE-8969-9A3FC789BE5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68" b="8349"/>
          <a:stretch/>
        </p:blipFill>
        <p:spPr>
          <a:xfrm>
            <a:off x="928658" y="1826210"/>
            <a:ext cx="1936865" cy="340906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D57AFFA-D0B4-C627-7E7E-C54312582A99}"/>
              </a:ext>
            </a:extLst>
          </p:cNvPr>
          <p:cNvSpPr txBox="1"/>
          <p:nvPr/>
        </p:nvSpPr>
        <p:spPr>
          <a:xfrm>
            <a:off x="1402672" y="5402409"/>
            <a:ext cx="28142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D966"/>
                </a:solidFill>
              </a:rPr>
              <a:t>- </a:t>
            </a:r>
            <a:r>
              <a:rPr lang="ko-KR" altLang="en-US" dirty="0" err="1">
                <a:solidFill>
                  <a:srgbClr val="FFD966"/>
                </a:solidFill>
              </a:rPr>
              <a:t>튀어올라라</a:t>
            </a:r>
            <a:r>
              <a:rPr lang="ko-KR" altLang="en-US" dirty="0">
                <a:solidFill>
                  <a:srgbClr val="FFD966"/>
                </a:solidFill>
              </a:rPr>
              <a:t> </a:t>
            </a:r>
            <a:r>
              <a:rPr lang="ko-KR" altLang="en-US" dirty="0" err="1">
                <a:solidFill>
                  <a:srgbClr val="FFD966"/>
                </a:solidFill>
              </a:rPr>
              <a:t>잉어킹</a:t>
            </a:r>
            <a:r>
              <a:rPr lang="en-US" altLang="ko-KR" dirty="0">
                <a:solidFill>
                  <a:srgbClr val="FFD966"/>
                </a:solidFill>
              </a:rPr>
              <a:t>!</a:t>
            </a:r>
          </a:p>
          <a:p>
            <a:r>
              <a:rPr lang="ko-KR" altLang="en-US" dirty="0" err="1">
                <a:solidFill>
                  <a:srgbClr val="FFD966"/>
                </a:solidFill>
              </a:rPr>
              <a:t>잉어킹을</a:t>
            </a:r>
            <a:r>
              <a:rPr lang="ko-KR" altLang="en-US" dirty="0">
                <a:solidFill>
                  <a:srgbClr val="FFD966"/>
                </a:solidFill>
              </a:rPr>
              <a:t> 강하게 키우고 리그에 나감</a:t>
            </a:r>
            <a:endParaRPr lang="en-US" dirty="0">
              <a:solidFill>
                <a:srgbClr val="FFD966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7EEE1CE-BB20-21B6-F4B3-E78BAB2E629E}"/>
              </a:ext>
            </a:extLst>
          </p:cNvPr>
          <p:cNvSpPr txBox="1"/>
          <p:nvPr/>
        </p:nvSpPr>
        <p:spPr>
          <a:xfrm>
            <a:off x="5458184" y="5402409"/>
            <a:ext cx="28142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 err="1">
                <a:solidFill>
                  <a:srgbClr val="FFD966"/>
                </a:solidFill>
              </a:rPr>
              <a:t>Pou</a:t>
            </a:r>
            <a:endParaRPr lang="en-US" altLang="ko-KR" dirty="0">
              <a:solidFill>
                <a:srgbClr val="FFD966"/>
              </a:solidFill>
            </a:endParaRPr>
          </a:p>
          <a:p>
            <a:r>
              <a:rPr lang="ko-KR" altLang="en-US" dirty="0">
                <a:solidFill>
                  <a:srgbClr val="FFD966"/>
                </a:solidFill>
              </a:rPr>
              <a:t>귀여운 </a:t>
            </a:r>
            <a:r>
              <a:rPr lang="en-US" altLang="ko-KR" dirty="0" err="1">
                <a:solidFill>
                  <a:srgbClr val="FFD966"/>
                </a:solidFill>
              </a:rPr>
              <a:t>Pou</a:t>
            </a:r>
            <a:r>
              <a:rPr lang="ko-KR" altLang="en-US" dirty="0">
                <a:solidFill>
                  <a:srgbClr val="FFD966"/>
                </a:solidFill>
              </a:rPr>
              <a:t>를 키우고 꾸밈</a:t>
            </a:r>
            <a:endParaRPr lang="en-US" dirty="0">
              <a:solidFill>
                <a:srgbClr val="FFD966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7277044-A553-A4F0-62CF-82FBC338DB8B}"/>
              </a:ext>
            </a:extLst>
          </p:cNvPr>
          <p:cNvSpPr txBox="1"/>
          <p:nvPr/>
        </p:nvSpPr>
        <p:spPr>
          <a:xfrm>
            <a:off x="8489522" y="5402409"/>
            <a:ext cx="28142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>
                <a:solidFill>
                  <a:srgbClr val="FFD966"/>
                </a:solidFill>
              </a:rPr>
              <a:t>살아남아라 개복치</a:t>
            </a:r>
            <a:endParaRPr lang="en-US" altLang="ko-KR" dirty="0">
              <a:solidFill>
                <a:srgbClr val="FFD966"/>
              </a:solidFill>
            </a:endParaRPr>
          </a:p>
          <a:p>
            <a:r>
              <a:rPr lang="ko-KR" altLang="en-US" dirty="0">
                <a:solidFill>
                  <a:srgbClr val="FFD966"/>
                </a:solidFill>
              </a:rPr>
              <a:t>개복치를 오래 키우기 보다는 죽는 법 도감을 채움</a:t>
            </a:r>
            <a:endParaRPr lang="en-US" dirty="0">
              <a:solidFill>
                <a:srgbClr val="FFD9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02814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63A55BB5-D436-6FCA-08A0-7A3C6CB10D26}"/>
              </a:ext>
            </a:extLst>
          </p:cNvPr>
          <p:cNvSpPr/>
          <p:nvPr/>
        </p:nvSpPr>
        <p:spPr>
          <a:xfrm>
            <a:off x="431074" y="365125"/>
            <a:ext cx="11329851" cy="6127750"/>
          </a:xfrm>
          <a:prstGeom prst="roundRect">
            <a:avLst>
              <a:gd name="adj" fmla="val 2132"/>
            </a:avLst>
          </a:prstGeom>
          <a:solidFill>
            <a:schemeClr val="accent2">
              <a:lumMod val="50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36DF08B-AD51-BCDA-5CBC-C9AE86C106CF}"/>
              </a:ext>
            </a:extLst>
          </p:cNvPr>
          <p:cNvSpPr/>
          <p:nvPr/>
        </p:nvSpPr>
        <p:spPr>
          <a:xfrm>
            <a:off x="666073" y="505391"/>
            <a:ext cx="4088807" cy="104502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79322606-F950-F092-F92A-6ECE415C85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491" y="432886"/>
            <a:ext cx="3916681" cy="1325563"/>
          </a:xfrm>
        </p:spPr>
        <p:txBody>
          <a:bodyPr>
            <a:normAutofit/>
          </a:bodyPr>
          <a:lstStyle/>
          <a:p>
            <a:r>
              <a:rPr lang="ko-KR" altLang="en-US" sz="3200" dirty="0">
                <a:ea typeface="맑은 고딕"/>
              </a:rPr>
              <a:t>유사게임과 키위 키우기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94C6DBA-2036-E6D5-C3B1-7C81415CD6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ko-KR" altLang="en-US" sz="3200" dirty="0">
                <a:solidFill>
                  <a:srgbClr val="FFD966"/>
                </a:solidFill>
              </a:rPr>
              <a:t>공통점 </a:t>
            </a:r>
            <a:r>
              <a:rPr lang="en-US" altLang="ko-KR" sz="3200" dirty="0">
                <a:solidFill>
                  <a:srgbClr val="FFD966"/>
                </a:solidFill>
              </a:rPr>
              <a:t>: </a:t>
            </a:r>
          </a:p>
          <a:p>
            <a:pPr marL="514350" indent="-514350">
              <a:buAutoNum type="arabicPeriod"/>
            </a:pPr>
            <a:r>
              <a:rPr lang="ko-KR" altLang="en-US" sz="3200" dirty="0">
                <a:solidFill>
                  <a:srgbClr val="FFD966"/>
                </a:solidFill>
              </a:rPr>
              <a:t>생물을 키우고 생물이 필요로 하는 요소를 제공해 주어야 함</a:t>
            </a:r>
            <a:endParaRPr lang="en-US" altLang="ko-KR" sz="3200" dirty="0">
              <a:solidFill>
                <a:srgbClr val="FFD966"/>
              </a:solidFill>
            </a:endParaRPr>
          </a:p>
          <a:p>
            <a:pPr marL="514350" indent="-514350">
              <a:buAutoNum type="arabicPeriod"/>
            </a:pPr>
            <a:endParaRPr lang="en-US" altLang="ko-KR" sz="3200" dirty="0">
              <a:solidFill>
                <a:srgbClr val="FFD966"/>
              </a:solidFill>
            </a:endParaRPr>
          </a:p>
          <a:p>
            <a:pPr marL="514350" indent="-514350">
              <a:buAutoNum type="arabicPeriod"/>
            </a:pPr>
            <a:r>
              <a:rPr lang="ko-KR" altLang="en-US" sz="3200" dirty="0">
                <a:solidFill>
                  <a:srgbClr val="FFD966"/>
                </a:solidFill>
              </a:rPr>
              <a:t>플랫폼을 모바일 기기 기반으로 제작</a:t>
            </a:r>
            <a:endParaRPr lang="en-US" altLang="ko-KR" sz="3200" dirty="0">
              <a:solidFill>
                <a:srgbClr val="FFD966"/>
              </a:solidFill>
            </a:endParaRPr>
          </a:p>
          <a:p>
            <a:pPr marL="514350" indent="-514350">
              <a:buAutoNum type="arabicPeriod"/>
            </a:pPr>
            <a:endParaRPr lang="en-US" altLang="ko-KR" sz="3200" dirty="0">
              <a:solidFill>
                <a:srgbClr val="FFD966"/>
              </a:solidFill>
            </a:endParaRPr>
          </a:p>
          <a:p>
            <a:pPr marL="514350" indent="-514350">
              <a:buAutoNum type="arabicPeriod"/>
            </a:pPr>
            <a:r>
              <a:rPr lang="ko-KR" altLang="en-US" sz="3200" dirty="0" err="1">
                <a:solidFill>
                  <a:srgbClr val="FFD966"/>
                </a:solidFill>
              </a:rPr>
              <a:t>튀어올라라</a:t>
            </a:r>
            <a:r>
              <a:rPr lang="ko-KR" altLang="en-US" sz="3200" dirty="0">
                <a:solidFill>
                  <a:srgbClr val="FFD966"/>
                </a:solidFill>
              </a:rPr>
              <a:t> </a:t>
            </a:r>
            <a:r>
              <a:rPr lang="ko-KR" altLang="en-US" sz="3200" dirty="0" err="1">
                <a:solidFill>
                  <a:srgbClr val="FFD966"/>
                </a:solidFill>
              </a:rPr>
              <a:t>잉어킹과</a:t>
            </a:r>
            <a:r>
              <a:rPr lang="ko-KR" altLang="en-US" sz="3200" dirty="0">
                <a:solidFill>
                  <a:srgbClr val="FFD966"/>
                </a:solidFill>
              </a:rPr>
              <a:t> 같이 이후 세대에게 기존세대가 영향을 끼침</a:t>
            </a:r>
            <a:endParaRPr lang="en-US" altLang="ko-KR" sz="3200" dirty="0">
              <a:solidFill>
                <a:srgbClr val="FFD966"/>
              </a:solidFill>
            </a:endParaRPr>
          </a:p>
          <a:p>
            <a:pPr marL="514350" indent="-514350">
              <a:buAutoNum type="arabicPeriod"/>
            </a:pPr>
            <a:endParaRPr lang="en-US" altLang="ko-KR" sz="3200" dirty="0">
              <a:solidFill>
                <a:srgbClr val="FFD966"/>
              </a:solidFill>
            </a:endParaRPr>
          </a:p>
          <a:p>
            <a:pPr marL="514350" indent="-514350">
              <a:buAutoNum type="arabicPeriod"/>
            </a:pPr>
            <a:endParaRPr lang="en-US" altLang="ko-KR" sz="3200" dirty="0">
              <a:solidFill>
                <a:srgbClr val="FFD966"/>
              </a:solidFill>
            </a:endParaRPr>
          </a:p>
          <a:p>
            <a:pPr marL="0" indent="0">
              <a:buNone/>
            </a:pPr>
            <a:endParaRPr lang="en-US" altLang="ko-KR" sz="3200" dirty="0">
              <a:solidFill>
                <a:srgbClr val="FFD9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93035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63A55BB5-D436-6FCA-08A0-7A3C6CB10D26}"/>
              </a:ext>
            </a:extLst>
          </p:cNvPr>
          <p:cNvSpPr/>
          <p:nvPr/>
        </p:nvSpPr>
        <p:spPr>
          <a:xfrm>
            <a:off x="431074" y="365125"/>
            <a:ext cx="11329851" cy="6127750"/>
          </a:xfrm>
          <a:prstGeom prst="roundRect">
            <a:avLst>
              <a:gd name="adj" fmla="val 2132"/>
            </a:avLst>
          </a:prstGeom>
          <a:solidFill>
            <a:schemeClr val="accent2">
              <a:lumMod val="50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36DF08B-AD51-BCDA-5CBC-C9AE86C106CF}"/>
              </a:ext>
            </a:extLst>
          </p:cNvPr>
          <p:cNvSpPr/>
          <p:nvPr/>
        </p:nvSpPr>
        <p:spPr>
          <a:xfrm>
            <a:off x="666073" y="505391"/>
            <a:ext cx="4088807" cy="104502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79322606-F950-F092-F92A-6ECE415C85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491" y="432886"/>
            <a:ext cx="3916681" cy="1325563"/>
          </a:xfrm>
        </p:spPr>
        <p:txBody>
          <a:bodyPr>
            <a:normAutofit/>
          </a:bodyPr>
          <a:lstStyle/>
          <a:p>
            <a:r>
              <a:rPr lang="ko-KR" altLang="en-US" sz="3200" dirty="0">
                <a:ea typeface="맑은 고딕"/>
              </a:rPr>
              <a:t>유사게임과 키위 키우기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94C6DBA-2036-E6D5-C3B1-7C81415CD6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ko-KR" altLang="en-US" sz="3200" dirty="0">
                <a:solidFill>
                  <a:srgbClr val="FFD966"/>
                </a:solidFill>
              </a:rPr>
              <a:t>차이점 </a:t>
            </a:r>
            <a:r>
              <a:rPr lang="en-US" altLang="ko-KR" sz="3200" dirty="0">
                <a:solidFill>
                  <a:srgbClr val="FFD966"/>
                </a:solidFill>
              </a:rPr>
              <a:t>: </a:t>
            </a:r>
          </a:p>
          <a:p>
            <a:pPr marL="514350" indent="-514350">
              <a:buAutoNum type="arabicPeriod"/>
            </a:pPr>
            <a:r>
              <a:rPr lang="ko-KR" altLang="en-US" sz="3200" dirty="0">
                <a:solidFill>
                  <a:srgbClr val="FFD966"/>
                </a:solidFill>
              </a:rPr>
              <a:t>재화를 획득하는 구조를 단순하게 함</a:t>
            </a:r>
            <a:endParaRPr lang="en-US" altLang="ko-KR" sz="3200" dirty="0">
              <a:solidFill>
                <a:srgbClr val="FFD966"/>
              </a:solidFill>
            </a:endParaRPr>
          </a:p>
          <a:p>
            <a:pPr marL="514350" indent="-514350">
              <a:buAutoNum type="arabicPeriod"/>
            </a:pPr>
            <a:endParaRPr lang="en-US" altLang="ko-KR" sz="3200" dirty="0">
              <a:solidFill>
                <a:srgbClr val="FFD966"/>
              </a:solidFill>
            </a:endParaRPr>
          </a:p>
          <a:p>
            <a:pPr marL="514350" indent="-514350">
              <a:buAutoNum type="arabicPeriod"/>
            </a:pPr>
            <a:r>
              <a:rPr lang="ko-KR" altLang="en-US" sz="3200" dirty="0">
                <a:solidFill>
                  <a:srgbClr val="FFD966"/>
                </a:solidFill>
              </a:rPr>
              <a:t>키위를 오래 키우는 것이 목적이지만 아이러니하게 키위를 쉽게 키우려면 적당히 키위를 나뭇잎화 해야함</a:t>
            </a:r>
            <a:endParaRPr lang="en-US" altLang="ko-KR" sz="3200" dirty="0">
              <a:solidFill>
                <a:srgbClr val="FFD966"/>
              </a:solidFill>
            </a:endParaRPr>
          </a:p>
          <a:p>
            <a:pPr marL="514350" indent="-514350">
              <a:buAutoNum type="arabicPeriod"/>
            </a:pPr>
            <a:endParaRPr lang="en-US" altLang="ko-KR" sz="3200" dirty="0">
              <a:solidFill>
                <a:srgbClr val="FFD966"/>
              </a:solidFill>
            </a:endParaRPr>
          </a:p>
          <a:p>
            <a:pPr marL="0" indent="0">
              <a:buNone/>
            </a:pPr>
            <a:endParaRPr lang="en-US" altLang="ko-KR" sz="3200" dirty="0">
              <a:solidFill>
                <a:srgbClr val="FFD9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2608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529</TotalTime>
  <Words>344</Words>
  <Application>Microsoft Office PowerPoint</Application>
  <PresentationFormat>와이드스크린</PresentationFormat>
  <Paragraphs>116</Paragraphs>
  <Slides>17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0" baseType="lpstr">
      <vt:lpstr>맑은 고딕</vt:lpstr>
      <vt:lpstr>Arial</vt:lpstr>
      <vt:lpstr>Office 테마</vt:lpstr>
      <vt:lpstr>키위 키우기</vt:lpstr>
      <vt:lpstr>기본 정보 요약</vt:lpstr>
      <vt:lpstr>게임의 목표</vt:lpstr>
      <vt:lpstr>  키위의 설정</vt:lpstr>
      <vt:lpstr> 키위의 설정</vt:lpstr>
      <vt:lpstr>  키위의 설정</vt:lpstr>
      <vt:lpstr>유사게임 리서치</vt:lpstr>
      <vt:lpstr>유사게임과 키위 키우기</vt:lpstr>
      <vt:lpstr>유사게임과 키위 키우기</vt:lpstr>
      <vt:lpstr>게임의 재미요소</vt:lpstr>
      <vt:lpstr>키위의 생애 주기</vt:lpstr>
      <vt:lpstr>키위의 레벨 업</vt:lpstr>
      <vt:lpstr>대전</vt:lpstr>
      <vt:lpstr>키위 나무</vt:lpstr>
      <vt:lpstr>키위 둥지</vt:lpstr>
      <vt:lpstr>스토리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이런 게임은 어떨까?</dc:title>
  <dc:creator>성 학현</dc:creator>
  <cp:lastModifiedBy>학현 성</cp:lastModifiedBy>
  <cp:revision>247</cp:revision>
  <dcterms:created xsi:type="dcterms:W3CDTF">2023-04-27T15:36:10Z</dcterms:created>
  <dcterms:modified xsi:type="dcterms:W3CDTF">2023-06-22T17:39:07Z</dcterms:modified>
</cp:coreProperties>
</file>